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4" r:id="rId2"/>
    <p:sldId id="263" r:id="rId3"/>
    <p:sldId id="328" r:id="rId4"/>
    <p:sldId id="256" r:id="rId5"/>
    <p:sldId id="262" r:id="rId6"/>
    <p:sldId id="275" r:id="rId7"/>
    <p:sldId id="276" r:id="rId8"/>
    <p:sldId id="279" r:id="rId9"/>
    <p:sldId id="280" r:id="rId10"/>
    <p:sldId id="281" r:id="rId11"/>
    <p:sldId id="282" r:id="rId12"/>
    <p:sldId id="283" r:id="rId13"/>
    <p:sldId id="327" r:id="rId14"/>
    <p:sldId id="284" r:id="rId15"/>
    <p:sldId id="285" r:id="rId16"/>
    <p:sldId id="259" r:id="rId17"/>
    <p:sldId id="260" r:id="rId18"/>
    <p:sldId id="305" r:id="rId19"/>
    <p:sldId id="306" r:id="rId20"/>
    <p:sldId id="265" r:id="rId21"/>
    <p:sldId id="266" r:id="rId22"/>
    <p:sldId id="267" r:id="rId23"/>
    <p:sldId id="268" r:id="rId24"/>
    <p:sldId id="269" r:id="rId25"/>
    <p:sldId id="270" r:id="rId26"/>
    <p:sldId id="271" r:id="rId27"/>
    <p:sldId id="326" r:id="rId28"/>
    <p:sldId id="28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03" r:id="rId49"/>
    <p:sldId id="304" r:id="rId50"/>
    <p:sldId id="290" r:id="rId51"/>
    <p:sldId id="291" r:id="rId52"/>
    <p:sldId id="292" r:id="rId53"/>
    <p:sldId id="293" r:id="rId54"/>
    <p:sldId id="294" r:id="rId55"/>
    <p:sldId id="295" r:id="rId56"/>
    <p:sldId id="296" r:id="rId57"/>
    <p:sldId id="287" r:id="rId58"/>
    <p:sldId id="288" r:id="rId59"/>
    <p:sldId id="289" r:id="rId60"/>
    <p:sldId id="277" r:id="rId61"/>
    <p:sldId id="278" r:id="rId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A7241A-CA41-47A1-BE25-FE7380437FA2}">
          <p14:sldIdLst>
            <p14:sldId id="264"/>
            <p14:sldId id="263"/>
            <p14:sldId id="328"/>
            <p14:sldId id="256"/>
            <p14:sldId id="262"/>
            <p14:sldId id="275"/>
            <p14:sldId id="276"/>
            <p14:sldId id="279"/>
            <p14:sldId id="280"/>
            <p14:sldId id="281"/>
            <p14:sldId id="282"/>
            <p14:sldId id="283"/>
            <p14:sldId id="327"/>
            <p14:sldId id="284"/>
            <p14:sldId id="285"/>
            <p14:sldId id="259"/>
            <p14:sldId id="260"/>
            <p14:sldId id="305"/>
            <p14:sldId id="306"/>
            <p14:sldId id="265"/>
            <p14:sldId id="266"/>
            <p14:sldId id="267"/>
            <p14:sldId id="268"/>
            <p14:sldId id="269"/>
            <p14:sldId id="270"/>
            <p14:sldId id="271"/>
            <p14:sldId id="326"/>
            <p14:sldId id="28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03"/>
            <p14:sldId id="304"/>
            <p14:sldId id="290"/>
            <p14:sldId id="291"/>
            <p14:sldId id="292"/>
            <p14:sldId id="293"/>
            <p14:sldId id="294"/>
            <p14:sldId id="295"/>
            <p14:sldId id="296"/>
            <p14:sldId id="287"/>
            <p14:sldId id="288"/>
            <p14:sldId id="289"/>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7F05E-75D2-4F74-B5CF-F91F2B6BAD68}" type="datetimeFigureOut">
              <a:rPr lang="it-IT" smtClean="0"/>
              <a:t>16/10/2015</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DF7F3-9352-4253-ABFC-E48964FB706F}" type="slidenum">
              <a:rPr lang="it-IT" smtClean="0"/>
              <a:t>‹N›</a:t>
            </a:fld>
            <a:endParaRPr lang="it-IT"/>
          </a:p>
        </p:txBody>
      </p:sp>
    </p:spTree>
    <p:extLst>
      <p:ext uri="{BB962C8B-B14F-4D97-AF65-F5344CB8AC3E}">
        <p14:creationId xmlns:p14="http://schemas.microsoft.com/office/powerpoint/2010/main" val="900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9pPr>
          </a:lstStyle>
          <a:p>
            <a:fld id="{8CDE88F2-56C2-4FF1-A66E-E31B516A23FE}" type="slidenum">
              <a:rPr lang="it-IT" altLang="it-IT" sz="1200" smtClean="0">
                <a:solidFill>
                  <a:srgbClr val="000000"/>
                </a:solidFill>
              </a:rPr>
              <a:pPr/>
              <a:t>14</a:t>
            </a:fld>
            <a:endParaRPr lang="it-IT" altLang="it-IT" sz="1200" smtClean="0">
              <a:solidFill>
                <a:srgbClr val="000000"/>
              </a:solidFill>
            </a:endParaRPr>
          </a:p>
        </p:txBody>
      </p:sp>
      <p:sp>
        <p:nvSpPr>
          <p:cNvPr id="17411" name="Rectangle 1"/>
          <p:cNvSpPr>
            <a:spLocks noGrp="1" noRot="1" noChangeAspect="1" noChangeArrowheads="1" noTextEdit="1"/>
          </p:cNvSpPr>
          <p:nvPr>
            <p:ph type="sldImg"/>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7"/>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Lucida Sans Unicode" charset="0"/>
                <a:cs typeface="Lucida Sans Unicode" charset="0"/>
              </a:defRPr>
            </a:lvl9pPr>
          </a:lstStyle>
          <a:p>
            <a:fld id="{16A324AF-DD5D-49D1-BF81-E79EF7AA2C39}" type="slidenum">
              <a:rPr lang="it-IT" altLang="it-IT" sz="1200" smtClean="0">
                <a:solidFill>
                  <a:srgbClr val="000000"/>
                </a:solidFill>
              </a:rPr>
              <a:pPr/>
              <a:t>15</a:t>
            </a:fld>
            <a:endParaRPr lang="it-IT" altLang="it-IT" sz="1200" smtClean="0">
              <a:solidFill>
                <a:srgbClr val="000000"/>
              </a:solidFill>
            </a:endParaRPr>
          </a:p>
        </p:txBody>
      </p:sp>
      <p:sp>
        <p:nvSpPr>
          <p:cNvPr id="20483" name="Rectangle 1"/>
          <p:cNvSpPr>
            <a:spLocks noGrp="1" noRot="1" noChangeAspect="1" noChangeArrowheads="1" noTextEdit="1"/>
          </p:cNvSpPr>
          <p:nvPr>
            <p:ph type="sldImg"/>
          </p:nvPr>
        </p:nvSpPr>
        <p:spPr>
          <a:xfrm>
            <a:off x="1144588" y="685800"/>
            <a:ext cx="4559300" cy="3419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CE3535-1F90-4D88-ABE5-3F50864EF217}" type="slidenum">
              <a:rPr lang="it-IT" altLang="it-IT">
                <a:latin typeface="Arial" charset="0"/>
                <a:ea typeface="ＭＳ Ｐゴシック" pitchFamily="34" charset="-128"/>
              </a:rPr>
              <a:pPr fontAlgn="base">
                <a:spcBef>
                  <a:spcPct val="0"/>
                </a:spcBef>
                <a:spcAft>
                  <a:spcPct val="0"/>
                </a:spcAft>
              </a:pPr>
              <a:t>41</a:t>
            </a:fld>
            <a:endParaRPr lang="it-IT" altLang="it-IT">
              <a:latin typeface="Arial" charset="0"/>
              <a:ea typeface="ＭＳ Ｐゴシック" pitchFamily="34" charset="-128"/>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FFE3540-29D5-4F26-BE28-000F0CD43D5E}" type="slidenum">
              <a:rPr lang="it-IT" smtClean="0"/>
              <a:t>57</a:t>
            </a:fld>
            <a:endParaRPr lang="it-IT"/>
          </a:p>
        </p:txBody>
      </p:sp>
    </p:spTree>
    <p:extLst>
      <p:ext uri="{BB962C8B-B14F-4D97-AF65-F5344CB8AC3E}">
        <p14:creationId xmlns:p14="http://schemas.microsoft.com/office/powerpoint/2010/main" val="264534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9CAB1A-8B62-4332-83A6-B647312C4EF2}" type="datetimeFigureOut">
              <a:rPr lang="it-IT" smtClean="0"/>
              <a:t>16/10/2015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35324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CAB1A-8B62-4332-83A6-B647312C4EF2}" type="datetimeFigureOut">
              <a:rPr lang="it-IT" smtClean="0"/>
              <a:t>16/10/2015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6001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CAB1A-8B62-4332-83A6-B647312C4EF2}" type="datetimeFigureOut">
              <a:rPr lang="it-IT" smtClean="0"/>
              <a:t>16/10/2015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422563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9CAB1A-8B62-4332-83A6-B647312C4EF2}" type="datetimeFigureOut">
              <a:rPr lang="it-IT" smtClean="0"/>
              <a:t>16/10/2015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5440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9CAB1A-8B62-4332-83A6-B647312C4EF2}" type="datetimeFigureOut">
              <a:rPr lang="it-IT" smtClean="0"/>
              <a:t>16/10/2015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127057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9CAB1A-8B62-4332-83A6-B647312C4EF2}" type="datetimeFigureOut">
              <a:rPr lang="it-IT" smtClean="0"/>
              <a:t>16/10/2015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03785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9CAB1A-8B62-4332-83A6-B647312C4EF2}" type="datetimeFigureOut">
              <a:rPr lang="it-IT" smtClean="0"/>
              <a:t>16/10/2015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92904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9CAB1A-8B62-4332-83A6-B647312C4EF2}" type="datetimeFigureOut">
              <a:rPr lang="it-IT" smtClean="0"/>
              <a:t>16/10/2015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36803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9CAB1A-8B62-4332-83A6-B647312C4EF2}" type="datetimeFigureOut">
              <a:rPr lang="it-IT" smtClean="0"/>
              <a:t>16/10/2015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277345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CAB1A-8B62-4332-83A6-B647312C4EF2}" type="datetimeFigureOut">
              <a:rPr lang="it-IT" smtClean="0"/>
              <a:t>16/10/2015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418864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CAB1A-8B62-4332-83A6-B647312C4EF2}" type="datetimeFigureOut">
              <a:rPr lang="it-IT" smtClean="0"/>
              <a:t>16/10/2015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518F59-CF78-4970-881E-D90B71962CFF}" type="slidenum">
              <a:rPr lang="it-IT" smtClean="0"/>
              <a:t>‹N›</a:t>
            </a:fld>
            <a:endParaRPr lang="it-IT"/>
          </a:p>
        </p:txBody>
      </p:sp>
    </p:spTree>
    <p:extLst>
      <p:ext uri="{BB962C8B-B14F-4D97-AF65-F5344CB8AC3E}">
        <p14:creationId xmlns:p14="http://schemas.microsoft.com/office/powerpoint/2010/main" val="397671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CAB1A-8B62-4332-83A6-B647312C4EF2}" type="datetimeFigureOut">
              <a:rPr lang="it-IT" smtClean="0"/>
              <a:t>16/10/2015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18F59-CF78-4970-881E-D90B71962CFF}" type="slidenum">
              <a:rPr lang="it-IT" smtClean="0"/>
              <a:t>‹N›</a:t>
            </a:fld>
            <a:endParaRPr lang="it-IT"/>
          </a:p>
        </p:txBody>
      </p:sp>
    </p:spTree>
    <p:extLst>
      <p:ext uri="{BB962C8B-B14F-4D97-AF65-F5344CB8AC3E}">
        <p14:creationId xmlns:p14="http://schemas.microsoft.com/office/powerpoint/2010/main" val="1805144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ideo" Target="file:///C:\Users\User\Desktop\Copia%20Lacie%2006.07.2015\Tossina\PRE\G--------------_20120720104920_1122240.avi"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ideo" Target="file:///C:\Users\User\Desktop\Copia%20Lacie%2006.07.2015\Esami%20rianimazione%202014-15\Rianim%202014\Eco%20Muscolo%202014%202015\H1N1\CARINI_IVANA\20150302113555\CARINI_IVANA_20150302113555_1217420.avi"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27"/>
            <a:ext cx="3203848" cy="6876831"/>
          </a:xfrm>
          <a:prstGeom prst="rect">
            <a:avLst/>
          </a:prstGeom>
        </p:spPr>
      </p:pic>
      <p:sp>
        <p:nvSpPr>
          <p:cNvPr id="5" name="TextBox 4"/>
          <p:cNvSpPr txBox="1"/>
          <p:nvPr/>
        </p:nvSpPr>
        <p:spPr>
          <a:xfrm>
            <a:off x="3563888" y="836712"/>
            <a:ext cx="5112568" cy="4985980"/>
          </a:xfrm>
          <a:prstGeom prst="rect">
            <a:avLst/>
          </a:prstGeom>
          <a:noFill/>
        </p:spPr>
        <p:txBody>
          <a:bodyPr wrap="square" rtlCol="0">
            <a:spAutoFit/>
          </a:bodyPr>
          <a:lstStyle/>
          <a:p>
            <a:pPr algn="ctr"/>
            <a:r>
              <a:rPr lang="it-IT" sz="3600" b="1" dirty="0" smtClean="0">
                <a:latin typeface="Arial" panose="020B0604020202020204" pitchFamily="34" charset="0"/>
                <a:cs typeface="Arial" panose="020B0604020202020204" pitchFamily="34" charset="0"/>
              </a:rPr>
              <a:t>In Neurologia</a:t>
            </a:r>
          </a:p>
          <a:p>
            <a:pPr algn="ctr"/>
            <a:endParaRPr lang="it-IT" sz="3600" b="1" dirty="0" smtClean="0">
              <a:latin typeface="Arial" panose="020B0604020202020204" pitchFamily="34" charset="0"/>
              <a:cs typeface="Arial" panose="020B0604020202020204" pitchFamily="34" charset="0"/>
            </a:endParaRPr>
          </a:p>
          <a:p>
            <a:pPr algn="ctr"/>
            <a:r>
              <a:rPr lang="it-IT" sz="3600" b="1" dirty="0" smtClean="0">
                <a:latin typeface="Arial" panose="020B0604020202020204" pitchFamily="34" charset="0"/>
                <a:cs typeface="Arial" panose="020B0604020202020204" pitchFamily="34" charset="0"/>
              </a:rPr>
              <a:t>Ospedale </a:t>
            </a:r>
          </a:p>
          <a:p>
            <a:pPr algn="ctr"/>
            <a:r>
              <a:rPr lang="it-IT" sz="3600" b="1" dirty="0" smtClean="0">
                <a:latin typeface="Arial" panose="020B0604020202020204" pitchFamily="34" charset="0"/>
                <a:cs typeface="Arial" panose="020B0604020202020204" pitchFamily="34" charset="0"/>
              </a:rPr>
              <a:t>Santa Corona</a:t>
            </a:r>
          </a:p>
          <a:p>
            <a:pPr algn="ctr"/>
            <a:endParaRPr lang="it-IT" dirty="0" smtClean="0">
              <a:latin typeface="Arial" panose="020B0604020202020204" pitchFamily="34" charset="0"/>
              <a:cs typeface="Arial" panose="020B0604020202020204" pitchFamily="34" charset="0"/>
            </a:endParaRPr>
          </a:p>
          <a:p>
            <a:pPr algn="ctr"/>
            <a:endParaRPr lang="it-IT" dirty="0" smtClean="0">
              <a:latin typeface="Arial" panose="020B0604020202020204" pitchFamily="34" charset="0"/>
              <a:cs typeface="Arial" panose="020B0604020202020204" pitchFamily="34" charset="0"/>
            </a:endParaRPr>
          </a:p>
          <a:p>
            <a:pPr algn="ctr"/>
            <a:endParaRPr lang="it-IT" dirty="0" smtClean="0">
              <a:latin typeface="Arial" panose="020B0604020202020204" pitchFamily="34" charset="0"/>
              <a:cs typeface="Arial" panose="020B0604020202020204" pitchFamily="34" charset="0"/>
            </a:endParaRPr>
          </a:p>
          <a:p>
            <a:pPr algn="ctr"/>
            <a:r>
              <a:rPr lang="it-IT" sz="2000" dirty="0" smtClean="0">
                <a:latin typeface="Arial" panose="020B0604020202020204" pitchFamily="34" charset="0"/>
                <a:cs typeface="Arial" panose="020B0604020202020204" pitchFamily="34" charset="0"/>
              </a:rPr>
              <a:t>Savona 16 Ottobre 2015</a:t>
            </a:r>
            <a:endParaRPr lang="it-IT" sz="2000" dirty="0">
              <a:latin typeface="Arial" panose="020B0604020202020204" pitchFamily="34" charset="0"/>
              <a:cs typeface="Arial" panose="020B0604020202020204" pitchFamily="34" charset="0"/>
            </a:endParaRPr>
          </a:p>
          <a:p>
            <a:pPr algn="ctr"/>
            <a:endParaRPr lang="it-IT" sz="2000" dirty="0" smtClean="0">
              <a:latin typeface="Arial" panose="020B0604020202020204" pitchFamily="34" charset="0"/>
              <a:cs typeface="Arial" panose="020B0604020202020204" pitchFamily="34" charset="0"/>
            </a:endParaRPr>
          </a:p>
          <a:p>
            <a:pPr algn="ctr"/>
            <a:endParaRPr lang="it-IT" sz="2000" dirty="0" smtClean="0">
              <a:latin typeface="Arial" panose="020B0604020202020204" pitchFamily="34" charset="0"/>
              <a:cs typeface="Arial" panose="020B0604020202020204" pitchFamily="34" charset="0"/>
            </a:endParaRPr>
          </a:p>
          <a:p>
            <a:pPr algn="ctr"/>
            <a:endParaRPr lang="it-IT" sz="2000" dirty="0" smtClean="0">
              <a:latin typeface="Arial" panose="020B0604020202020204" pitchFamily="34" charset="0"/>
              <a:cs typeface="Arial" panose="020B0604020202020204" pitchFamily="34" charset="0"/>
            </a:endParaRPr>
          </a:p>
          <a:p>
            <a:pPr algn="ctr"/>
            <a:r>
              <a:rPr lang="it-IT" sz="2000" dirty="0" smtClean="0">
                <a:latin typeface="Arial" panose="020B0604020202020204" pitchFamily="34" charset="0"/>
                <a:cs typeface="Arial" panose="020B0604020202020204" pitchFamily="34" charset="0"/>
              </a:rPr>
              <a:t>Dott.ssa Tiziana Tassinari</a:t>
            </a:r>
          </a:p>
          <a:p>
            <a:pPr algn="ctr"/>
            <a:r>
              <a:rPr lang="it-IT" sz="2000" dirty="0" smtClean="0">
                <a:latin typeface="Arial" panose="020B0604020202020204" pitchFamily="34" charset="0"/>
                <a:cs typeface="Arial" panose="020B0604020202020204" pitchFamily="34" charset="0"/>
              </a:rPr>
              <a:t>S.C. Neurologia</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92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txBox="1">
            <a:spLocks noGrp="1"/>
          </p:cNvSpPr>
          <p:nvPr>
            <p:ph idx="1"/>
          </p:nvPr>
        </p:nvSpPr>
        <p:spPr>
          <a:xfrm>
            <a:off x="4427984" y="3356992"/>
            <a:ext cx="3250704" cy="316632"/>
          </a:xfrm>
          <a:prstGeom prst="rect">
            <a:avLst/>
          </a:prstGeom>
          <a:noFill/>
        </p:spPr>
        <p:txBody>
          <a:bodyPr wrap="square" rtlCol="0">
            <a:spAutoFit/>
          </a:bodyPr>
          <a:lstStyle/>
          <a:p>
            <a:pPr>
              <a:buNone/>
            </a:pPr>
            <a:r>
              <a:rPr lang="en-US" sz="1400" b="1" dirty="0" smtClean="0"/>
              <a:t>LD Hobson-Webb, Muscle Nerve 2013</a:t>
            </a:r>
            <a:endParaRPr lang="en-US" sz="1400" b="1" dirty="0"/>
          </a:p>
        </p:txBody>
      </p:sp>
      <p:pic>
        <p:nvPicPr>
          <p:cNvPr id="4098" name="Picture 2"/>
          <p:cNvPicPr>
            <a:picLocks noChangeAspect="1" noChangeArrowheads="1"/>
          </p:cNvPicPr>
          <p:nvPr/>
        </p:nvPicPr>
        <p:blipFill>
          <a:blip r:embed="rId2" cstate="print"/>
          <a:srcRect/>
          <a:stretch>
            <a:fillRect/>
          </a:stretch>
        </p:blipFill>
        <p:spPr bwMode="auto">
          <a:xfrm>
            <a:off x="1475953" y="1124744"/>
            <a:ext cx="6048375" cy="2190750"/>
          </a:xfrm>
          <a:prstGeom prst="rect">
            <a:avLst/>
          </a:prstGeom>
          <a:noFill/>
          <a:ln w="9525">
            <a:noFill/>
            <a:miter lim="800000"/>
            <a:headEnd/>
            <a:tailEnd/>
          </a:ln>
        </p:spPr>
      </p:pic>
      <p:sp>
        <p:nvSpPr>
          <p:cNvPr id="6" name="Titolo 5"/>
          <p:cNvSpPr txBox="1">
            <a:spLocks noGrp="1"/>
          </p:cNvSpPr>
          <p:nvPr>
            <p:ph type="title"/>
          </p:nvPr>
        </p:nvSpPr>
        <p:spPr>
          <a:xfrm>
            <a:off x="457200" y="432854"/>
            <a:ext cx="8229600" cy="461665"/>
          </a:xfrm>
          <a:prstGeom prst="rect">
            <a:avLst/>
          </a:prstGeom>
          <a:noFill/>
        </p:spPr>
        <p:txBody>
          <a:bodyPr wrap="square" rtlCol="0">
            <a:spAutoFit/>
          </a:bodyPr>
          <a:lstStyle/>
          <a:p>
            <a:pPr algn="ctr"/>
            <a:r>
              <a:rPr lang="en-US" sz="2400" b="1" dirty="0" err="1" smtClean="0"/>
              <a:t>Esempi</a:t>
            </a:r>
            <a:r>
              <a:rPr lang="en-US" sz="2400" b="1" dirty="0" smtClean="0"/>
              <a:t> </a:t>
            </a:r>
            <a:r>
              <a:rPr lang="en-US" sz="2400" b="1" dirty="0" err="1" smtClean="0"/>
              <a:t>di</a:t>
            </a:r>
            <a:r>
              <a:rPr lang="en-US" sz="2400" b="1" dirty="0" smtClean="0"/>
              <a:t> </a:t>
            </a:r>
            <a:r>
              <a:rPr lang="en-US" sz="2400" b="1" dirty="0" err="1" smtClean="0"/>
              <a:t>patologia</a:t>
            </a:r>
            <a:r>
              <a:rPr lang="en-US" sz="2400" b="1" dirty="0" smtClean="0"/>
              <a:t> del </a:t>
            </a:r>
            <a:r>
              <a:rPr lang="en-US" sz="2400" b="1" dirty="0" err="1" smtClean="0"/>
              <a:t>nervo</a:t>
            </a:r>
            <a:r>
              <a:rPr lang="en-US" sz="2400" b="1" dirty="0" smtClean="0"/>
              <a:t> </a:t>
            </a:r>
            <a:r>
              <a:rPr lang="en-US" sz="2400" b="1" dirty="0" err="1" smtClean="0"/>
              <a:t>valutata</a:t>
            </a:r>
            <a:r>
              <a:rPr lang="en-US" sz="2400" b="1" dirty="0" smtClean="0"/>
              <a:t> con US</a:t>
            </a:r>
            <a:endParaRPr lang="en-US" sz="2400" b="1" dirty="0"/>
          </a:p>
        </p:txBody>
      </p:sp>
      <p:sp>
        <p:nvSpPr>
          <p:cNvPr id="7" name="CasellaDiTesto 6"/>
          <p:cNvSpPr txBox="1"/>
          <p:nvPr/>
        </p:nvSpPr>
        <p:spPr>
          <a:xfrm>
            <a:off x="1619672" y="3275692"/>
            <a:ext cx="4248472" cy="369332"/>
          </a:xfrm>
          <a:prstGeom prst="rect">
            <a:avLst/>
          </a:prstGeom>
          <a:noFill/>
        </p:spPr>
        <p:txBody>
          <a:bodyPr wrap="square" rtlCol="0">
            <a:spAutoFit/>
          </a:bodyPr>
          <a:lstStyle/>
          <a:p>
            <a:r>
              <a:rPr lang="en-US" dirty="0" smtClean="0"/>
              <a:t>N. </a:t>
            </a:r>
            <a:r>
              <a:rPr lang="en-US" dirty="0" err="1" smtClean="0"/>
              <a:t>Mediano</a:t>
            </a:r>
            <a:r>
              <a:rPr lang="en-US" dirty="0" smtClean="0"/>
              <a:t> in CIDP</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475656" y="3789040"/>
            <a:ext cx="4105275" cy="2714625"/>
          </a:xfrm>
          <a:prstGeom prst="rect">
            <a:avLst/>
          </a:prstGeom>
          <a:noFill/>
          <a:ln w="9525">
            <a:noFill/>
            <a:miter lim="800000"/>
            <a:headEnd/>
            <a:tailEnd/>
          </a:ln>
        </p:spPr>
      </p:pic>
      <p:sp>
        <p:nvSpPr>
          <p:cNvPr id="9" name="Segnaposto contenuto 3"/>
          <p:cNvSpPr txBox="1">
            <a:spLocks/>
          </p:cNvSpPr>
          <p:nvPr/>
        </p:nvSpPr>
        <p:spPr>
          <a:xfrm>
            <a:off x="5569768" y="6064696"/>
            <a:ext cx="3250704" cy="316632"/>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K. Imamura, Inter</a:t>
            </a:r>
            <a:r>
              <a:rPr kumimoji="0" lang="en-US" sz="1400" b="1" i="0" u="none" strike="noStrike" kern="1200" cap="none" spc="0" normalizeH="0" noProof="0" dirty="0" smtClean="0">
                <a:ln>
                  <a:noFill/>
                </a:ln>
                <a:solidFill>
                  <a:schemeClr val="tx1"/>
                </a:solidFill>
                <a:effectLst/>
                <a:uLnTx/>
                <a:uFillTx/>
                <a:latin typeface="+mn-lt"/>
                <a:ea typeface="+mn-ea"/>
                <a:cs typeface="+mn-cs"/>
              </a:rPr>
              <a:t> </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Med</a:t>
            </a:r>
            <a:r>
              <a:rPr kumimoji="0" lang="en-US" sz="1400" b="1" i="0" u="none" strike="noStrike" kern="1200" cap="none" spc="0" normalizeH="0" noProof="0" dirty="0" smtClean="0">
                <a:ln>
                  <a:noFill/>
                </a:ln>
                <a:solidFill>
                  <a:schemeClr val="tx1"/>
                </a:solidFill>
                <a:effectLst/>
                <a:uLnTx/>
                <a:uFillTx/>
                <a:latin typeface="+mn-lt"/>
                <a:ea typeface="+mn-ea"/>
                <a:cs typeface="+mn-cs"/>
              </a:rPr>
              <a:t> </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2009</a:t>
            </a:r>
            <a:endParaRPr kumimoji="0" lang="en-US" sz="1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7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893" y="1133064"/>
            <a:ext cx="7472523" cy="5604393"/>
          </a:xfrm>
        </p:spPr>
      </p:pic>
      <p:sp>
        <p:nvSpPr>
          <p:cNvPr id="5" name="TextBox 4"/>
          <p:cNvSpPr txBox="1"/>
          <p:nvPr/>
        </p:nvSpPr>
        <p:spPr>
          <a:xfrm>
            <a:off x="2483768" y="332656"/>
            <a:ext cx="4392488" cy="769441"/>
          </a:xfrm>
          <a:prstGeom prst="rect">
            <a:avLst/>
          </a:prstGeom>
          <a:noFill/>
        </p:spPr>
        <p:txBody>
          <a:bodyPr wrap="square" rtlCol="0">
            <a:spAutoFit/>
          </a:bodyPr>
          <a:lstStyle/>
          <a:p>
            <a:pPr algn="ctr"/>
            <a:r>
              <a:rPr lang="it-IT" sz="4400" dirty="0" smtClean="0">
                <a:latin typeface="Arial" panose="020B0604020202020204" pitchFamily="34" charset="0"/>
                <a:cs typeface="Arial" panose="020B0604020202020204" pitchFamily="34" charset="0"/>
              </a:rPr>
              <a:t>Day Hospital</a:t>
            </a:r>
            <a:endParaRPr lang="it-IT"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490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140" y="475605"/>
            <a:ext cx="7875721" cy="5906791"/>
          </a:xfrm>
        </p:spPr>
      </p:pic>
    </p:spTree>
    <p:extLst>
      <p:ext uri="{BB962C8B-B14F-4D97-AF65-F5344CB8AC3E}">
        <p14:creationId xmlns:p14="http://schemas.microsoft.com/office/powerpoint/2010/main" val="177927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5482952" cy="1156990"/>
          </a:xfrm>
        </p:spPr>
        <p:txBody>
          <a:bodyPr>
            <a:normAutofit/>
          </a:bodyPr>
          <a:lstStyle/>
          <a:p>
            <a:pPr algn="l"/>
            <a:r>
              <a:rPr lang="it-IT" sz="4000" dirty="0" smtClean="0">
                <a:latin typeface="Arial" pitchFamily="34" charset="0"/>
                <a:cs typeface="Arial" pitchFamily="34" charset="0"/>
              </a:rPr>
              <a:t>Trattamenti terapeutici</a:t>
            </a:r>
            <a:endParaRPr lang="it-IT" sz="4000" dirty="0">
              <a:latin typeface="Arial" pitchFamily="34" charset="0"/>
              <a:cs typeface="Arial" pitchFamily="34" charset="0"/>
            </a:endParaRPr>
          </a:p>
        </p:txBody>
      </p:sp>
      <p:sp>
        <p:nvSpPr>
          <p:cNvPr id="3" name="Segnaposto contenuto 2"/>
          <p:cNvSpPr>
            <a:spLocks noGrp="1"/>
          </p:cNvSpPr>
          <p:nvPr>
            <p:ph idx="1"/>
          </p:nvPr>
        </p:nvSpPr>
        <p:spPr>
          <a:xfrm>
            <a:off x="251520" y="1484784"/>
            <a:ext cx="6059016" cy="4525963"/>
          </a:xfrm>
        </p:spPr>
        <p:txBody>
          <a:bodyPr>
            <a:normAutofit/>
          </a:bodyPr>
          <a:lstStyle/>
          <a:p>
            <a:pPr marL="0" indent="0">
              <a:buNone/>
            </a:pPr>
            <a:r>
              <a:rPr lang="it-IT" sz="2000" dirty="0" smtClean="0">
                <a:latin typeface="Arial" pitchFamily="34" charset="0"/>
                <a:cs typeface="Arial" pitchFamily="34" charset="0"/>
              </a:rPr>
              <a:t>In regime di ricovero di </a:t>
            </a:r>
            <a:r>
              <a:rPr lang="it-IT" sz="2000" dirty="0" err="1" smtClean="0">
                <a:latin typeface="Arial" pitchFamily="34" charset="0"/>
                <a:cs typeface="Arial" pitchFamily="34" charset="0"/>
              </a:rPr>
              <a:t>Day</a:t>
            </a:r>
            <a:r>
              <a:rPr lang="it-IT" sz="2000" dirty="0" smtClean="0">
                <a:latin typeface="Arial" pitchFamily="34" charset="0"/>
                <a:cs typeface="Arial" pitchFamily="34" charset="0"/>
              </a:rPr>
              <a:t>-Hospital i paziente affetti da polineuropatia infiammatoria demielinizzante cronica (CIDP) vengono trattati mediante cicli di immunoglobuline endovena.</a:t>
            </a:r>
          </a:p>
          <a:p>
            <a:pPr marL="0" indent="0">
              <a:buNone/>
            </a:pPr>
            <a:endParaRPr lang="it-IT" sz="2000" dirty="0" smtClean="0">
              <a:latin typeface="Arial" pitchFamily="34" charset="0"/>
              <a:cs typeface="Arial" pitchFamily="34" charset="0"/>
            </a:endParaRPr>
          </a:p>
          <a:p>
            <a:pPr marL="0" indent="0">
              <a:buNone/>
            </a:pPr>
            <a:r>
              <a:rPr lang="it-IT" sz="2000" dirty="0" smtClean="0">
                <a:latin typeface="Arial" pitchFamily="34" charset="0"/>
                <a:cs typeface="Arial" pitchFamily="34" charset="0"/>
              </a:rPr>
              <a:t>In casi selezionati con neuropatie aggressive o refrattarie alle comuni terapie si effettuano cicli di plasmaferesi in collaborazione con il Centro Trasfusionale.</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Vengono altresì trattati pazienti affetti da sclerosi multipla RR con terapie di ‘’secondo livello’’.</a:t>
            </a:r>
            <a:endParaRPr lang="it-IT" sz="2000" dirty="0">
              <a:latin typeface="Arial" pitchFamily="34" charset="0"/>
              <a:cs typeface="Arial" pitchFamily="34" charset="0"/>
            </a:endParaRPr>
          </a:p>
        </p:txBody>
      </p:sp>
      <p:pic>
        <p:nvPicPr>
          <p:cNvPr id="6146" name="Picture 2" descr="C:\Documents and Settings\pacsneuro\Documenti\Immagini\inf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0"/>
            <a:ext cx="26277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2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33667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89950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64803"/>
            <a:ext cx="4464496" cy="3528393"/>
          </a:xfrm>
        </p:spPr>
        <p:txBody>
          <a:bodyPr>
            <a:normAutofit/>
          </a:bodyPr>
          <a:lstStyle/>
          <a:p>
            <a:pPr marL="0" indent="0">
              <a:buNone/>
            </a:pPr>
            <a:r>
              <a:rPr lang="it-IT" dirty="0">
                <a:latin typeface="Arial" panose="020B0604020202020204" pitchFamily="34" charset="0"/>
                <a:cs typeface="Arial" panose="020B0604020202020204" pitchFamily="34" charset="0"/>
              </a:rPr>
              <a:t>Monitoraggio neurofisiologico in sala operatoria, con la possibilità di registrare l'intero intervento chirurgico.</a:t>
            </a:r>
          </a:p>
          <a:p>
            <a:pPr marL="0" indent="0">
              <a:buNone/>
            </a:pPr>
            <a:endParaRPr lang="it-IT" sz="2400" dirty="0">
              <a:latin typeface="Arial" pitchFamily="34" charset="0"/>
              <a:cs typeface="Arial" pitchFamily="34" charset="0"/>
            </a:endParaRPr>
          </a:p>
        </p:txBody>
      </p:sp>
      <p:pic>
        <p:nvPicPr>
          <p:cNvPr id="4098" name="Picture 2" descr="C:\Documents and Settings\pacsneuro\Documenti\Immagini\monitorizacion_electrofi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0"/>
            <a:ext cx="44279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9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4762872" cy="1143000"/>
          </a:xfrm>
        </p:spPr>
        <p:txBody>
          <a:bodyPr>
            <a:normAutofit/>
          </a:bodyPr>
          <a:lstStyle/>
          <a:p>
            <a:pPr algn="l"/>
            <a:r>
              <a:rPr lang="it-IT" sz="4000" dirty="0" smtClean="0">
                <a:latin typeface="Arial" pitchFamily="34" charset="0"/>
                <a:cs typeface="Arial" pitchFamily="34" charset="0"/>
              </a:rPr>
              <a:t>Monitoraggio in ICU</a:t>
            </a:r>
            <a:endParaRPr lang="it-IT" dirty="0">
              <a:latin typeface="Arial" pitchFamily="34" charset="0"/>
              <a:cs typeface="Arial" pitchFamily="34" charset="0"/>
            </a:endParaRPr>
          </a:p>
        </p:txBody>
      </p:sp>
      <p:sp>
        <p:nvSpPr>
          <p:cNvPr id="3" name="Segnaposto contenuto 2"/>
          <p:cNvSpPr>
            <a:spLocks noGrp="1"/>
          </p:cNvSpPr>
          <p:nvPr>
            <p:ph idx="1"/>
          </p:nvPr>
        </p:nvSpPr>
        <p:spPr>
          <a:xfrm>
            <a:off x="10142" y="1124744"/>
            <a:ext cx="5184576" cy="4281339"/>
          </a:xfrm>
        </p:spPr>
        <p:txBody>
          <a:bodyPr>
            <a:normAutofit/>
          </a:bodyPr>
          <a:lstStyle/>
          <a:p>
            <a:pPr>
              <a:buNone/>
              <a:defRPr/>
            </a:pPr>
            <a:endParaRPr lang="it-IT" sz="2000" dirty="0" smtClean="0">
              <a:latin typeface="Arial" panose="020B0604020202020204" pitchFamily="34" charset="0"/>
              <a:cs typeface="Arial" panose="020B0604020202020204" pitchFamily="34" charset="0"/>
            </a:endParaRPr>
          </a:p>
          <a:p>
            <a:pPr>
              <a:buFont typeface="Arial"/>
              <a:buChar char="•"/>
              <a:defRPr/>
            </a:pPr>
            <a:r>
              <a:rPr lang="it-IT" sz="2000" b="1" dirty="0" smtClean="0">
                <a:latin typeface="Arial" panose="020B0604020202020204" pitchFamily="34" charset="0"/>
                <a:cs typeface="Arial" panose="020B0604020202020204" pitchFamily="34" charset="0"/>
              </a:rPr>
              <a:t>Monitoraggio  in terapia intensiva :</a:t>
            </a:r>
          </a:p>
          <a:p>
            <a:pPr>
              <a:buNone/>
              <a:defRPr/>
            </a:pPr>
            <a:endParaRPr lang="it-IT" sz="2000" dirty="0" smtClean="0">
              <a:latin typeface="Arial" panose="020B0604020202020204" pitchFamily="34" charset="0"/>
              <a:cs typeface="Arial" panose="020B0604020202020204" pitchFamily="34" charset="0"/>
            </a:endParaRPr>
          </a:p>
          <a:p>
            <a:pPr>
              <a:buNone/>
              <a:defRPr/>
            </a:pPr>
            <a:r>
              <a:rPr lang="it-IT" sz="2000" dirty="0" smtClean="0">
                <a:latin typeface="Arial" panose="020B0604020202020204" pitchFamily="34" charset="0"/>
                <a:cs typeface="Arial" panose="020B0604020202020204" pitchFamily="34" charset="0"/>
              </a:rPr>
              <a:t>Per ogni paziente si decide un </a:t>
            </a:r>
            <a:r>
              <a:rPr lang="it-IT" sz="2000" b="1" i="1" dirty="0" smtClean="0">
                <a:latin typeface="Arial" panose="020B0604020202020204" pitchFamily="34" charset="0"/>
                <a:cs typeface="Arial" panose="020B0604020202020204" pitchFamily="34" charset="0"/>
              </a:rPr>
              <a:t>iter strumentale intensivo</a:t>
            </a:r>
            <a:r>
              <a:rPr lang="it-IT" sz="2000" dirty="0" smtClean="0">
                <a:latin typeface="Arial" panose="020B0604020202020204" pitchFamily="34" charset="0"/>
                <a:cs typeface="Arial" panose="020B0604020202020204" pitchFamily="34" charset="0"/>
              </a:rPr>
              <a:t>, mirato e personalizzato per ogni singolo paziente, atto a monitorare il più esaurientemente possibile funzioni e strutture anatomiche coinvolte dalla patologia in atto. </a:t>
            </a:r>
          </a:p>
          <a:p>
            <a:pPr marL="0" indent="0">
              <a:buNone/>
            </a:pPr>
            <a:endParaRPr lang="it-IT" sz="2000" dirty="0">
              <a:latin typeface="Arial" pitchFamily="34" charset="0"/>
              <a:cs typeface="Arial" pitchFamily="34" charset="0"/>
            </a:endParaRPr>
          </a:p>
        </p:txBody>
      </p:sp>
      <p:pic>
        <p:nvPicPr>
          <p:cNvPr id="5123" name="Picture 3" descr="C:\Documents and Settings\pacsneuro\Documenti\Immagini\rianimazione-aperta-versus-rianimazione-chi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3707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4437112"/>
            <a:ext cx="4572000" cy="1785104"/>
          </a:xfrm>
          <a:prstGeom prst="rect">
            <a:avLst/>
          </a:prstGeom>
        </p:spPr>
        <p:txBody>
          <a:bodyPr>
            <a:spAutoFit/>
          </a:bodyPr>
          <a:lstStyle/>
          <a:p>
            <a:pPr>
              <a:buFont typeface="Arial"/>
              <a:buChar char="•"/>
              <a:defRPr/>
            </a:pPr>
            <a:r>
              <a:rPr lang="it-IT" b="1" dirty="0">
                <a:latin typeface="Arial" panose="020B0604020202020204" pitchFamily="34" charset="0"/>
                <a:cs typeface="Arial" panose="020B0604020202020204" pitchFamily="34" charset="0"/>
              </a:rPr>
              <a:t>Monitoraggio  in terapia intensiva :</a:t>
            </a:r>
          </a:p>
          <a:p>
            <a:pPr>
              <a:defRPr/>
            </a:pPr>
            <a:r>
              <a:rPr lang="it-IT" sz="2000" dirty="0">
                <a:latin typeface="Arial" panose="020B0604020202020204" pitchFamily="34" charset="0"/>
                <a:cs typeface="Arial" panose="020B0604020202020204" pitchFamily="34" charset="0"/>
              </a:rPr>
              <a:t>Si valutano le funzioni di: </a:t>
            </a:r>
          </a:p>
          <a:p>
            <a:pPr>
              <a:defRPr/>
            </a:pPr>
            <a:r>
              <a:rPr lang="it-IT" dirty="0">
                <a:latin typeface="Arial" panose="020B0604020202020204" pitchFamily="34" charset="0"/>
                <a:cs typeface="Arial" panose="020B0604020202020204" pitchFamily="34" charset="0"/>
              </a:rPr>
              <a:t>•Encefalo </a:t>
            </a:r>
          </a:p>
          <a:p>
            <a:pPr>
              <a:defRPr/>
            </a:pPr>
            <a:r>
              <a:rPr lang="it-IT" dirty="0">
                <a:latin typeface="Arial" panose="020B0604020202020204" pitchFamily="34" charset="0"/>
                <a:cs typeface="Arial" panose="020B0604020202020204" pitchFamily="34" charset="0"/>
              </a:rPr>
              <a:t>•Tronco Encefalico </a:t>
            </a:r>
          </a:p>
          <a:p>
            <a:pPr>
              <a:defRPr/>
            </a:pPr>
            <a:r>
              <a:rPr lang="it-IT" dirty="0">
                <a:latin typeface="Arial" panose="020B0604020202020204" pitchFamily="34" charset="0"/>
                <a:cs typeface="Arial" panose="020B0604020202020204" pitchFamily="34" charset="0"/>
              </a:rPr>
              <a:t>•Sistema Nervoso Periferico e Muscolare </a:t>
            </a:r>
          </a:p>
          <a:p>
            <a:pPr>
              <a:defRPr/>
            </a:pPr>
            <a:r>
              <a:rPr lang="it-IT" dirty="0">
                <a:latin typeface="Arial" panose="020B0604020202020204" pitchFamily="34" charset="0"/>
                <a:cs typeface="Arial" panose="020B0604020202020204" pitchFamily="34" charset="0"/>
              </a:rPr>
              <a:t>•Flusso Cerebrale </a:t>
            </a:r>
          </a:p>
        </p:txBody>
      </p:sp>
    </p:spTree>
    <p:extLst>
      <p:ext uri="{BB962C8B-B14F-4D97-AF65-F5344CB8AC3E}">
        <p14:creationId xmlns:p14="http://schemas.microsoft.com/office/powerpoint/2010/main" val="4247961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4762872" cy="1143000"/>
          </a:xfrm>
        </p:spPr>
        <p:txBody>
          <a:bodyPr>
            <a:normAutofit/>
          </a:bodyPr>
          <a:lstStyle/>
          <a:p>
            <a:pPr algn="l"/>
            <a:r>
              <a:rPr lang="it-IT" sz="4000" dirty="0" smtClean="0">
                <a:latin typeface="Arial" pitchFamily="34" charset="0"/>
                <a:cs typeface="Arial" pitchFamily="34" charset="0"/>
              </a:rPr>
              <a:t>Monitoraggio in ICU</a:t>
            </a:r>
            <a:endParaRPr lang="it-IT" dirty="0">
              <a:latin typeface="Arial" pitchFamily="34" charset="0"/>
              <a:cs typeface="Arial" pitchFamily="34" charset="0"/>
            </a:endParaRPr>
          </a:p>
        </p:txBody>
      </p:sp>
      <p:pic>
        <p:nvPicPr>
          <p:cNvPr id="5123" name="Picture 3" descr="C:\Documents and Settings\pacsneuro\Documenti\Immagini\rianimazione-aperta-versus-rianimazione-chi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3707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ottotitolo 2"/>
          <p:cNvSpPr txBox="1">
            <a:spLocks/>
          </p:cNvSpPr>
          <p:nvPr/>
        </p:nvSpPr>
        <p:spPr>
          <a:xfrm>
            <a:off x="179512" y="1268760"/>
            <a:ext cx="5256584" cy="295275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it-IT" dirty="0" smtClean="0">
              <a:latin typeface="Arial" panose="020B0604020202020204" pitchFamily="34" charset="0"/>
              <a:cs typeface="Arial" panose="020B0604020202020204" pitchFamily="34" charset="0"/>
            </a:endParaRPr>
          </a:p>
          <a:p>
            <a:pPr>
              <a:buFont typeface="Arial" pitchFamily="34" charset="0"/>
              <a:buNone/>
              <a:defRPr/>
            </a:pPr>
            <a:r>
              <a:rPr lang="it-IT" sz="2900" b="1" dirty="0" smtClean="0">
                <a:latin typeface="Arial" panose="020B0604020202020204" pitchFamily="34" charset="0"/>
                <a:cs typeface="Arial" panose="020B0604020202020204" pitchFamily="34" charset="0"/>
              </a:rPr>
              <a:t>Monitoraggio  in terapia intensiva :</a:t>
            </a:r>
          </a:p>
          <a:p>
            <a:pPr>
              <a:buFont typeface="Arial" pitchFamily="34" charset="0"/>
              <a:buNone/>
              <a:defRPr/>
            </a:pPr>
            <a:r>
              <a:rPr lang="it-IT" sz="2900" dirty="0" smtClean="0">
                <a:latin typeface="Arial" panose="020B0604020202020204" pitchFamily="34" charset="0"/>
                <a:cs typeface="Arial" panose="020B0604020202020204" pitchFamily="34" charset="0"/>
              </a:rPr>
              <a:t>si avvale soprattutto di: </a:t>
            </a:r>
          </a:p>
          <a:p>
            <a:pPr>
              <a:buFont typeface="Arial" pitchFamily="34" charset="0"/>
              <a:buNone/>
              <a:defRPr/>
            </a:pPr>
            <a:r>
              <a:rPr lang="it-IT" sz="2900" dirty="0" smtClean="0">
                <a:latin typeface="Arial" panose="020B0604020202020204" pitchFamily="34" charset="0"/>
                <a:cs typeface="Arial" panose="020B0604020202020204" pitchFamily="34" charset="0"/>
              </a:rPr>
              <a:t>•    Tecniche di EEG </a:t>
            </a:r>
          </a:p>
          <a:p>
            <a:pPr>
              <a:buFont typeface="Arial" pitchFamily="34" charset="0"/>
              <a:buNone/>
              <a:defRPr/>
            </a:pPr>
            <a:r>
              <a:rPr lang="it-IT" sz="2900" dirty="0" smtClean="0">
                <a:latin typeface="Arial" panose="020B0604020202020204" pitchFamily="34" charset="0"/>
                <a:cs typeface="Arial" panose="020B0604020202020204" pitchFamily="34" charset="0"/>
              </a:rPr>
              <a:t>•    Potenziali Evocati Stimolo Correlati</a:t>
            </a:r>
          </a:p>
          <a:p>
            <a:pPr marL="457200" indent="-457200">
              <a:defRPr/>
            </a:pPr>
            <a:r>
              <a:rPr lang="it-IT" sz="2900" dirty="0" smtClean="0">
                <a:latin typeface="Arial" panose="020B0604020202020204" pitchFamily="34" charset="0"/>
                <a:cs typeface="Arial" panose="020B0604020202020204" pitchFamily="34" charset="0"/>
              </a:rPr>
              <a:t>esame Elettromiografico in tutte le sue applicazioni </a:t>
            </a:r>
            <a:r>
              <a:rPr lang="it-IT" sz="2900" i="1" dirty="0" smtClean="0">
                <a:latin typeface="Arial" panose="020B0604020202020204" pitchFamily="34" charset="0"/>
                <a:cs typeface="Arial" panose="020B0604020202020204" pitchFamily="34" charset="0"/>
              </a:rPr>
              <a:t>(EMG, ENG, onda F, stimolazioni ripetitive, ecc.)</a:t>
            </a:r>
            <a:r>
              <a:rPr lang="it-IT" sz="2900" dirty="0" smtClean="0">
                <a:latin typeface="Arial" panose="020B0604020202020204" pitchFamily="34" charset="0"/>
                <a:cs typeface="Arial" panose="020B0604020202020204" pitchFamily="34" charset="0"/>
              </a:rPr>
              <a:t>. </a:t>
            </a:r>
          </a:p>
          <a:p>
            <a:pPr>
              <a:buFont typeface="Arial" pitchFamily="34" charset="0"/>
              <a:buNone/>
              <a:defRPr/>
            </a:pPr>
            <a:endParaRPr lang="it-IT" dirty="0" smtClean="0">
              <a:latin typeface="Arial" panose="020B0604020202020204" pitchFamily="34" charset="0"/>
              <a:cs typeface="Arial" panose="020B0604020202020204" pitchFamily="34" charset="0"/>
            </a:endParaRPr>
          </a:p>
          <a:p>
            <a:pPr>
              <a:buFont typeface="Arial" pitchFamily="34" charset="0"/>
              <a:buNone/>
              <a:defRPr/>
            </a:pPr>
            <a:r>
              <a:rPr lang="it-IT" dirty="0" smtClean="0">
                <a:latin typeface="Arial" panose="020B0604020202020204" pitchFamily="34" charset="0"/>
                <a:cs typeface="Arial" panose="020B0604020202020204" pitchFamily="34" charset="0"/>
              </a:rPr>
              <a:t> </a:t>
            </a:r>
          </a:p>
          <a:p>
            <a:pPr>
              <a:buFont typeface="Arial" pitchFamily="34" charset="0"/>
              <a:buNone/>
              <a:defRPr/>
            </a:pPr>
            <a:endParaRPr lang="it-IT" dirty="0" smtClean="0">
              <a:latin typeface="Arial" panose="020B0604020202020204" pitchFamily="34" charset="0"/>
              <a:cs typeface="Arial" panose="020B0604020202020204" pitchFamily="34" charset="0"/>
            </a:endParaRPr>
          </a:p>
        </p:txBody>
      </p:sp>
      <p:sp>
        <p:nvSpPr>
          <p:cNvPr id="8" name="Sottotitolo 2"/>
          <p:cNvSpPr txBox="1">
            <a:spLocks/>
          </p:cNvSpPr>
          <p:nvPr/>
        </p:nvSpPr>
        <p:spPr>
          <a:xfrm>
            <a:off x="323528" y="3645023"/>
            <a:ext cx="4968552" cy="295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endParaRPr lang="it-IT" sz="1800" dirty="0" smtClean="0">
              <a:latin typeface="Arial" panose="020B0604020202020204" pitchFamily="34" charset="0"/>
              <a:cs typeface="Arial" panose="020B0604020202020204" pitchFamily="34" charset="0"/>
            </a:endParaRPr>
          </a:p>
          <a:p>
            <a:pPr>
              <a:buFont typeface="Arial"/>
              <a:buChar char="•"/>
              <a:defRPr/>
            </a:pPr>
            <a:r>
              <a:rPr lang="it-IT" sz="1800" b="1" dirty="0" smtClean="0">
                <a:latin typeface="Arial" panose="020B0604020202020204" pitchFamily="34" charset="0"/>
                <a:cs typeface="Arial" panose="020B0604020202020204" pitchFamily="34" charset="0"/>
              </a:rPr>
              <a:t>Monitoraggio  in terapia intensiva.</a:t>
            </a:r>
          </a:p>
          <a:p>
            <a:pPr>
              <a:buFont typeface="Arial" pitchFamily="34" charset="0"/>
              <a:buNone/>
              <a:defRPr/>
            </a:pPr>
            <a:endParaRPr lang="it-IT" sz="1800" dirty="0" smtClean="0">
              <a:solidFill>
                <a:srgbClr val="000000"/>
              </a:solidFill>
              <a:latin typeface="Arial" panose="020B0604020202020204" pitchFamily="34" charset="0"/>
              <a:cs typeface="Arial" panose="020B0604020202020204" pitchFamily="34" charset="0"/>
            </a:endParaRPr>
          </a:p>
          <a:p>
            <a:pPr>
              <a:buFont typeface="Arial" pitchFamily="34" charset="0"/>
              <a:buNone/>
              <a:defRPr/>
            </a:pPr>
            <a:r>
              <a:rPr lang="it-IT" sz="1800" dirty="0" smtClean="0">
                <a:latin typeface="Arial" panose="020B0604020202020204" pitchFamily="34" charset="0"/>
                <a:cs typeface="Arial" panose="020B0604020202020204" pitchFamily="34" charset="0"/>
              </a:rPr>
              <a:t>Valutazione del Flusso Cerebrale si avvale di :</a:t>
            </a:r>
          </a:p>
          <a:p>
            <a:pPr>
              <a:buFont typeface="Arial" pitchFamily="34" charset="0"/>
              <a:buNone/>
              <a:defRPr/>
            </a:pPr>
            <a:r>
              <a:rPr lang="it-IT" sz="1800" dirty="0" smtClean="0">
                <a:latin typeface="Arial" panose="020B0604020202020204" pitchFamily="34" charset="0"/>
                <a:cs typeface="Arial" panose="020B0604020202020204" pitchFamily="34" charset="0"/>
              </a:rPr>
              <a:t>•Doppler ed Eco-doppler dei T.S.A.</a:t>
            </a:r>
          </a:p>
          <a:p>
            <a:pPr>
              <a:buFont typeface="Arial" pitchFamily="34" charset="0"/>
              <a:buNone/>
              <a:defRPr/>
            </a:pPr>
            <a:r>
              <a:rPr lang="it-IT" sz="1800" dirty="0" smtClean="0">
                <a:latin typeface="Arial" panose="020B0604020202020204" pitchFamily="34" charset="0"/>
                <a:cs typeface="Arial" panose="020B0604020202020204" pitchFamily="34" charset="0"/>
              </a:rPr>
              <a:t>•Doppler Transcranico </a:t>
            </a:r>
            <a:r>
              <a:rPr lang="it-IT" sz="1800" b="1" i="1" dirty="0" smtClean="0">
                <a:latin typeface="Arial" panose="020B0604020202020204" pitchFamily="34" charset="0"/>
                <a:cs typeface="Arial" panose="020B0604020202020204" pitchFamily="34" charset="0"/>
              </a:rPr>
              <a:t> </a:t>
            </a:r>
            <a:endParaRPr lang="it-IT" sz="1800" dirty="0" smtClean="0">
              <a:latin typeface="Arial" panose="020B0604020202020204" pitchFamily="34" charset="0"/>
              <a:cs typeface="Arial" panose="020B0604020202020204" pitchFamily="34" charset="0"/>
            </a:endParaRPr>
          </a:p>
          <a:p>
            <a:pPr>
              <a:buFont typeface="Arial" pitchFamily="34" charset="0"/>
              <a:buNone/>
              <a:defRPr/>
            </a:pPr>
            <a:endParaRPr lang="it-IT"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892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4762872" cy="1143000"/>
          </a:xfrm>
        </p:spPr>
        <p:txBody>
          <a:bodyPr>
            <a:normAutofit/>
          </a:bodyPr>
          <a:lstStyle/>
          <a:p>
            <a:pPr algn="l"/>
            <a:r>
              <a:rPr lang="it-IT" sz="4000" dirty="0" smtClean="0">
                <a:latin typeface="Arial" pitchFamily="34" charset="0"/>
                <a:cs typeface="Arial" pitchFamily="34" charset="0"/>
              </a:rPr>
              <a:t>Monitoraggio in ICU</a:t>
            </a:r>
            <a:endParaRPr lang="it-IT" dirty="0">
              <a:latin typeface="Arial" pitchFamily="34" charset="0"/>
              <a:cs typeface="Arial" pitchFamily="34" charset="0"/>
            </a:endParaRPr>
          </a:p>
        </p:txBody>
      </p:sp>
      <p:pic>
        <p:nvPicPr>
          <p:cNvPr id="5123" name="Picture 3" descr="C:\Documents and Settings\pacsneuro\Documenti\Immagini\rianimazione-aperta-versus-rianimazione-chi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3707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ottotitolo 2"/>
          <p:cNvSpPr txBox="1">
            <a:spLocks/>
          </p:cNvSpPr>
          <p:nvPr/>
        </p:nvSpPr>
        <p:spPr>
          <a:xfrm>
            <a:off x="107504" y="2348880"/>
            <a:ext cx="5112568" cy="29511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it-IT" sz="2000" dirty="0" smtClean="0">
                <a:latin typeface="Arial" panose="020B0604020202020204" pitchFamily="34" charset="0"/>
                <a:cs typeface="Arial" panose="020B0604020202020204" pitchFamily="34" charset="0"/>
              </a:rPr>
              <a:t>Diagnosi di morte cerebrale mediante </a:t>
            </a:r>
          </a:p>
          <a:p>
            <a:pPr>
              <a:buFont typeface="Arial" pitchFamily="34" charset="0"/>
              <a:buNone/>
              <a:defRPr/>
            </a:pPr>
            <a:endParaRPr lang="it-IT" sz="2000" dirty="0" smtClean="0">
              <a:latin typeface="Arial" panose="020B0604020202020204" pitchFamily="34" charset="0"/>
              <a:cs typeface="Arial" panose="020B0604020202020204" pitchFamily="34" charset="0"/>
            </a:endParaRPr>
          </a:p>
          <a:p>
            <a:pPr>
              <a:defRPr/>
            </a:pPr>
            <a:r>
              <a:rPr lang="it-IT" sz="2000" b="1" dirty="0" smtClean="0">
                <a:latin typeface="Arial" panose="020B0604020202020204" pitchFamily="34" charset="0"/>
                <a:cs typeface="Arial" panose="020B0604020202020204" pitchFamily="34" charset="0"/>
              </a:rPr>
              <a:t>EEG: Utilizzo di Metodologia strumentale digitale</a:t>
            </a:r>
          </a:p>
          <a:p>
            <a:pPr>
              <a:defRPr/>
            </a:pPr>
            <a:endParaRPr lang="it-IT" sz="2000" b="1" dirty="0" smtClean="0">
              <a:latin typeface="Arial" panose="020B0604020202020204" pitchFamily="34" charset="0"/>
              <a:cs typeface="Arial" panose="020B0604020202020204" pitchFamily="34" charset="0"/>
            </a:endParaRPr>
          </a:p>
          <a:p>
            <a:pPr>
              <a:buFont typeface="Arial" pitchFamily="34" charset="0"/>
              <a:buNone/>
              <a:defRPr/>
            </a:pPr>
            <a:r>
              <a:rPr lang="it-IT" sz="2000" b="1" dirty="0" smtClean="0">
                <a:latin typeface="Arial" panose="020B0604020202020204" pitchFamily="34" charset="0"/>
                <a:cs typeface="Arial" panose="020B0604020202020204" pitchFamily="34" charset="0"/>
              </a:rPr>
              <a:t>In caso di necessita test di conferma con </a:t>
            </a:r>
            <a:r>
              <a:rPr lang="it-IT" sz="2000" dirty="0" smtClean="0">
                <a:latin typeface="Arial" panose="020B0604020202020204" pitchFamily="34" charset="0"/>
                <a:cs typeface="Arial" panose="020B0604020202020204" pitchFamily="34" charset="0"/>
              </a:rPr>
              <a:t>esami strumentali neurofisiologiciche aiutano nella valutazione funzionale di</a:t>
            </a:r>
          </a:p>
          <a:p>
            <a:pPr>
              <a:buFont typeface="Arial" pitchFamily="34" charset="0"/>
              <a:buNone/>
              <a:defRPr/>
            </a:pPr>
            <a:r>
              <a:rPr lang="it-IT" sz="2000" dirty="0" smtClean="0">
                <a:latin typeface="Arial" panose="020B0604020202020204" pitchFamily="34" charset="0"/>
                <a:cs typeface="Arial" panose="020B0604020202020204" pitchFamily="34" charset="0"/>
              </a:rPr>
              <a:t>determinati distretti o sistemi (</a:t>
            </a:r>
            <a:r>
              <a:rPr lang="it-IT" sz="1900" dirty="0" smtClean="0">
                <a:latin typeface="Arial" panose="020B0604020202020204" pitchFamily="34" charset="0"/>
                <a:cs typeface="Arial" panose="020B0604020202020204" pitchFamily="34" charset="0"/>
              </a:rPr>
              <a:t>potenziali evocati acustici, somestesici)</a:t>
            </a:r>
          </a:p>
        </p:txBody>
      </p:sp>
    </p:spTree>
    <p:extLst>
      <p:ext uri="{BB962C8B-B14F-4D97-AF65-F5344CB8AC3E}">
        <p14:creationId xmlns:p14="http://schemas.microsoft.com/office/powerpoint/2010/main" val="406265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346346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45754"/>
            <a:ext cx="7772400" cy="1470025"/>
          </a:xfrm>
        </p:spPr>
        <p:txBody>
          <a:bodyPr/>
          <a:lstStyle/>
          <a:p>
            <a:r>
              <a:rPr lang="it-IT" dirty="0" smtClean="0">
                <a:latin typeface="Arial" panose="020B0604020202020204" pitchFamily="34" charset="0"/>
                <a:cs typeface="Arial" panose="020B0604020202020204" pitchFamily="34" charset="0"/>
              </a:rPr>
              <a:t>Centro Ictus</a:t>
            </a:r>
            <a:endParaRPr lang="it-IT"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7" cy="6173820"/>
          </a:xfrm>
          <a:prstGeom prst="rect">
            <a:avLst/>
          </a:prstGeom>
        </p:spPr>
      </p:pic>
    </p:spTree>
    <p:extLst>
      <p:ext uri="{BB962C8B-B14F-4D97-AF65-F5344CB8AC3E}">
        <p14:creationId xmlns:p14="http://schemas.microsoft.com/office/powerpoint/2010/main" val="2940756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panose="020B0604020202020204" pitchFamily="34" charset="0"/>
                <a:cs typeface="Arial" panose="020B0604020202020204" pitchFamily="34" charset="0"/>
              </a:rPr>
              <a:t>Organizzazione </a:t>
            </a:r>
            <a:endParaRPr lang="it-IT"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lstStyle/>
          <a:p>
            <a:r>
              <a:rPr lang="it-IT" dirty="0">
                <a:latin typeface="Arial" panose="020B0604020202020204" pitchFamily="34" charset="0"/>
                <a:cs typeface="Arial" panose="020B0604020202020204" pitchFamily="34" charset="0"/>
              </a:rPr>
              <a:t>6</a:t>
            </a:r>
            <a:r>
              <a:rPr lang="it-IT" dirty="0" smtClean="0">
                <a:latin typeface="Arial" panose="020B0604020202020204" pitchFamily="34" charset="0"/>
                <a:cs typeface="Arial" panose="020B0604020202020204" pitchFamily="34" charset="0"/>
              </a:rPr>
              <a:t> letti monitorati (PA, FC, S02)</a:t>
            </a:r>
          </a:p>
          <a:p>
            <a:r>
              <a:rPr lang="it-IT" dirty="0" smtClean="0">
                <a:latin typeface="Arial" panose="020B0604020202020204" pitchFamily="34" charset="0"/>
                <a:cs typeface="Arial" panose="020B0604020202020204" pitchFamily="34" charset="0"/>
              </a:rPr>
              <a:t>Personale infermieristico dedicato</a:t>
            </a:r>
          </a:p>
          <a:p>
            <a:pPr marL="0" indent="0">
              <a:buNone/>
            </a:pP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Eventuale </a:t>
            </a:r>
            <a:r>
              <a:rPr lang="it-IT" dirty="0">
                <a:latin typeface="Arial" panose="020B0604020202020204" pitchFamily="34" charset="0"/>
                <a:cs typeface="Arial" panose="020B0604020202020204" pitchFamily="34" charset="0"/>
              </a:rPr>
              <a:t>monitoraggio neurosonologico</a:t>
            </a:r>
          </a:p>
          <a:p>
            <a:pPr marL="0" indent="0">
              <a:buNone/>
            </a:pPr>
            <a:endParaRPr lang="it-IT"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293096"/>
            <a:ext cx="2160240" cy="210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89525"/>
            <a:ext cx="1431156" cy="23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3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panose="020B0604020202020204" pitchFamily="34" charset="0"/>
                <a:cs typeface="Arial" panose="020B0604020202020204" pitchFamily="34" charset="0"/>
              </a:rPr>
              <a:t>Pazienti ricoverati</a:t>
            </a:r>
            <a:endParaRPr lang="it-IT"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lstStyle/>
          <a:p>
            <a:r>
              <a:rPr lang="it-IT" dirty="0" smtClean="0">
                <a:latin typeface="Arial" panose="020B0604020202020204" pitchFamily="34" charset="0"/>
                <a:cs typeface="Arial" panose="020B0604020202020204" pitchFamily="34" charset="0"/>
              </a:rPr>
              <a:t>Ictus ischemico acuto per trattamento fibrinolitico </a:t>
            </a:r>
            <a:r>
              <a:rPr lang="it-IT" dirty="0" err="1" smtClean="0">
                <a:latin typeface="Arial" panose="020B0604020202020204" pitchFamily="34" charset="0"/>
                <a:cs typeface="Arial" panose="020B0604020202020204" pitchFamily="34" charset="0"/>
              </a:rPr>
              <a:t>e.v.</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Ictus ischemico acuto sottoposto a procedure </a:t>
            </a:r>
            <a:r>
              <a:rPr lang="it-IT" dirty="0" err="1" smtClean="0">
                <a:latin typeface="Arial" panose="020B0604020202020204" pitchFamily="34" charset="0"/>
                <a:cs typeface="Arial" panose="020B0604020202020204" pitchFamily="34" charset="0"/>
              </a:rPr>
              <a:t>endovascolari</a:t>
            </a:r>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Emorragia cerebrale</a:t>
            </a:r>
          </a:p>
          <a:p>
            <a:r>
              <a:rPr lang="it-IT" dirty="0" smtClean="0">
                <a:latin typeface="Arial" panose="020B0604020202020204" pitchFamily="34" charset="0"/>
                <a:cs typeface="Arial" panose="020B0604020202020204" pitchFamily="34" charset="0"/>
              </a:rPr>
              <a:t>Ictus ischemico che necessiti di monitoraggio parametri vitali</a:t>
            </a:r>
          </a:p>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53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800" dirty="0" smtClean="0">
                <a:latin typeface="Arial" panose="020B0604020202020204" pitchFamily="34" charset="0"/>
                <a:cs typeface="Arial" panose="020B0604020202020204" pitchFamily="34" charset="0"/>
              </a:rPr>
              <a:t>307 pazienti sottoposti a trombolisi e.v. dal 2004</a:t>
            </a:r>
          </a:p>
          <a:p>
            <a:r>
              <a:rPr lang="it-IT" sz="2800" dirty="0" smtClean="0">
                <a:latin typeface="Arial" panose="020B0604020202020204" pitchFamily="34" charset="0"/>
                <a:cs typeface="Arial" panose="020B0604020202020204" pitchFamily="34" charset="0"/>
              </a:rPr>
              <a:t>42 pazienti dal 01/01 al 15/10/2015</a:t>
            </a:r>
            <a:endParaRPr lang="it-I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901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latin typeface="Arial" panose="020B0604020202020204" pitchFamily="34" charset="0"/>
                <a:cs typeface="Arial" panose="020B0604020202020204" pitchFamily="34" charset="0"/>
              </a:rPr>
              <a:t>Possibilità di diagnostica </a:t>
            </a:r>
            <a:r>
              <a:rPr lang="it-IT" dirty="0" err="1" smtClean="0">
                <a:latin typeface="Arial" panose="020B0604020202020204" pitchFamily="34" charset="0"/>
                <a:cs typeface="Arial" panose="020B0604020202020204" pitchFamily="34" charset="0"/>
              </a:rPr>
              <a:t>neurosonologica</a:t>
            </a:r>
            <a:r>
              <a:rPr lang="it-IT" dirty="0" smtClean="0">
                <a:latin typeface="Arial" panose="020B0604020202020204" pitchFamily="34" charset="0"/>
                <a:cs typeface="Arial" panose="020B0604020202020204" pitchFamily="34" charset="0"/>
              </a:rPr>
              <a:t> al letto del paziente</a:t>
            </a:r>
          </a:p>
          <a:p>
            <a:r>
              <a:rPr lang="it-IT" dirty="0" smtClean="0">
                <a:latin typeface="Arial" panose="020B0604020202020204" pitchFamily="34" charset="0"/>
                <a:cs typeface="Arial" panose="020B0604020202020204" pitchFamily="34" charset="0"/>
              </a:rPr>
              <a:t>Valutazione FKT entro al </a:t>
            </a:r>
            <a:r>
              <a:rPr lang="it-IT" dirty="0" err="1" smtClean="0">
                <a:latin typeface="Arial" panose="020B0604020202020204" pitchFamily="34" charset="0"/>
                <a:cs typeface="Arial" panose="020B0604020202020204" pitchFamily="34" charset="0"/>
              </a:rPr>
              <a:t>max</a:t>
            </a:r>
            <a:r>
              <a:rPr lang="it-IT" dirty="0" smtClean="0">
                <a:latin typeface="Arial" panose="020B0604020202020204" pitchFamily="34" charset="0"/>
                <a:cs typeface="Arial" panose="020B0604020202020204" pitchFamily="34" charset="0"/>
              </a:rPr>
              <a:t> 48 ore dall’evento acuto</a:t>
            </a:r>
          </a:p>
          <a:p>
            <a:pPr marL="0" indent="0">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762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panose="020B0604020202020204" pitchFamily="34" charset="0"/>
                <a:cs typeface="Arial" panose="020B0604020202020204" pitchFamily="34" charset="0"/>
              </a:rPr>
              <a:t>Studi clinici in corso	</a:t>
            </a:r>
            <a:endParaRPr lang="it-IT"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normAutofit/>
          </a:bodyPr>
          <a:lstStyle/>
          <a:p>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GLORIA AF: registro osservazionale sulla terapia antitrombotica/anticoagulante in pazienti affetti da fibrillazione </a:t>
            </a:r>
            <a:r>
              <a:rPr lang="it-IT" dirty="0">
                <a:latin typeface="Arial" panose="020B0604020202020204" pitchFamily="34" charset="0"/>
                <a:cs typeface="Arial" panose="020B0604020202020204" pitchFamily="34" charset="0"/>
              </a:rPr>
              <a:t>atriale di nuova diagnosi</a:t>
            </a:r>
            <a:endParaRPr lang="it-IT"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848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panose="020B0604020202020204" pitchFamily="34" charset="0"/>
                <a:cs typeface="Arial" panose="020B0604020202020204" pitchFamily="34" charset="0"/>
              </a:rPr>
              <a:t>Studi clinici in corso	</a:t>
            </a:r>
            <a:endParaRPr lang="it-IT"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lstStyle/>
          <a:p>
            <a:endParaRPr lang="it-IT" dirty="0" smtClean="0">
              <a:latin typeface="Arial" panose="020B0604020202020204" pitchFamily="34" charset="0"/>
              <a:cs typeface="Arial" panose="020B0604020202020204" pitchFamily="34" charset="0"/>
            </a:endParaRPr>
          </a:p>
          <a:p>
            <a:r>
              <a:rPr lang="it-IT" dirty="0" smtClean="0">
                <a:latin typeface="Arial" panose="020B0604020202020204" pitchFamily="34" charset="0"/>
                <a:cs typeface="Arial" panose="020B0604020202020204" pitchFamily="34" charset="0"/>
              </a:rPr>
              <a:t>RESPECT-ESUS: studio clinico randomizzato in doppio cieco per la valutazione dell’efficacia in prevenzione secondaria di </a:t>
            </a:r>
            <a:r>
              <a:rPr lang="it-IT" dirty="0" err="1" smtClean="0">
                <a:latin typeface="Arial" panose="020B0604020202020204" pitchFamily="34" charset="0"/>
                <a:cs typeface="Arial" panose="020B0604020202020204" pitchFamily="34" charset="0"/>
              </a:rPr>
              <a:t>dabigtran</a:t>
            </a:r>
            <a:r>
              <a:rPr lang="it-IT" dirty="0" smtClean="0">
                <a:latin typeface="Arial" panose="020B0604020202020204" pitchFamily="34" charset="0"/>
                <a:cs typeface="Arial" panose="020B0604020202020204" pitchFamily="34" charset="0"/>
              </a:rPr>
              <a:t> (110 o 150 mg x 2) versus ASA 100 mg nel paziente con ESUS (</a:t>
            </a:r>
            <a:r>
              <a:rPr lang="it-IT" dirty="0" err="1" smtClean="0">
                <a:latin typeface="Arial" panose="020B0604020202020204" pitchFamily="34" charset="0"/>
                <a:cs typeface="Arial" panose="020B0604020202020204" pitchFamily="34" charset="0"/>
              </a:rPr>
              <a:t>embolic</a:t>
            </a:r>
            <a:r>
              <a:rPr lang="it-IT" dirty="0" smtClean="0">
                <a:latin typeface="Arial" panose="020B0604020202020204" pitchFamily="34" charset="0"/>
                <a:cs typeface="Arial" panose="020B0604020202020204" pitchFamily="34" charset="0"/>
              </a:rPr>
              <a:t> </a:t>
            </a:r>
            <a:r>
              <a:rPr lang="it-IT" dirty="0" err="1" smtClean="0">
                <a:latin typeface="Arial" panose="020B0604020202020204" pitchFamily="34" charset="0"/>
                <a:cs typeface="Arial" panose="020B0604020202020204" pitchFamily="34" charset="0"/>
              </a:rPr>
              <a:t>stroke</a:t>
            </a:r>
            <a:r>
              <a:rPr lang="it-IT" dirty="0" smtClean="0">
                <a:latin typeface="Arial" panose="020B0604020202020204" pitchFamily="34" charset="0"/>
                <a:cs typeface="Arial" panose="020B0604020202020204" pitchFamily="34" charset="0"/>
              </a:rPr>
              <a:t> of </a:t>
            </a:r>
            <a:r>
              <a:rPr lang="it-IT" dirty="0" err="1" smtClean="0">
                <a:latin typeface="Arial" panose="020B0604020202020204" pitchFamily="34" charset="0"/>
                <a:cs typeface="Arial" panose="020B0604020202020204" pitchFamily="34" charset="0"/>
              </a:rPr>
              <a:t>undetermined</a:t>
            </a:r>
            <a:r>
              <a:rPr lang="it-IT" dirty="0" smtClean="0">
                <a:latin typeface="Arial" panose="020B0604020202020204" pitchFamily="34" charset="0"/>
                <a:cs typeface="Arial" panose="020B0604020202020204" pitchFamily="34" charset="0"/>
              </a:rPr>
              <a:t> source)</a:t>
            </a:r>
          </a:p>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824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15" y="188640"/>
            <a:ext cx="9086410" cy="6526351"/>
          </a:xfrm>
        </p:spPr>
      </p:pic>
    </p:spTree>
    <p:extLst>
      <p:ext uri="{BB962C8B-B14F-4D97-AF65-F5344CB8AC3E}">
        <p14:creationId xmlns:p14="http://schemas.microsoft.com/office/powerpoint/2010/main" val="1911956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7544" y="116632"/>
            <a:ext cx="8280920" cy="1143000"/>
          </a:xfrm>
        </p:spPr>
        <p:txBody>
          <a:bodyPr>
            <a:normAutofit/>
          </a:bodyPr>
          <a:lstStyle/>
          <a:p>
            <a:r>
              <a:rPr lang="it-IT" dirty="0" smtClean="0"/>
              <a:t>Grazie per l’attenzione</a:t>
            </a:r>
            <a:endParaRPr lang="it-IT" dirty="0"/>
          </a:p>
        </p:txBody>
      </p:sp>
    </p:spTree>
    <p:extLst>
      <p:ext uri="{BB962C8B-B14F-4D97-AF65-F5344CB8AC3E}">
        <p14:creationId xmlns:p14="http://schemas.microsoft.com/office/powerpoint/2010/main" val="399131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title"/>
          </p:nvPr>
        </p:nvSpPr>
        <p:spPr/>
        <p:txBody>
          <a:bodyPr/>
          <a:lstStyle/>
          <a:p>
            <a:pPr>
              <a:lnSpc>
                <a:spcPts val="5000"/>
              </a:lnSpc>
            </a:pPr>
            <a:r>
              <a:rPr lang="it-IT" altLang="it-IT" sz="4800" smtClean="0">
                <a:solidFill>
                  <a:srgbClr val="FF0000"/>
                </a:solidFill>
                <a:cs typeface="Arial" charset="0"/>
              </a:rPr>
              <a:t>NEUROSONOLOGIA</a:t>
            </a:r>
          </a:p>
        </p:txBody>
      </p:sp>
      <p:sp>
        <p:nvSpPr>
          <p:cNvPr id="2051" name="Segnaposto contenuto 2"/>
          <p:cNvSpPr>
            <a:spLocks noGrp="1"/>
          </p:cNvSpPr>
          <p:nvPr>
            <p:ph idx="1"/>
          </p:nvPr>
        </p:nvSpPr>
        <p:spPr/>
        <p:txBody>
          <a:bodyPr/>
          <a:lstStyle/>
          <a:p>
            <a:r>
              <a:rPr lang="it-IT" altLang="it-IT" smtClean="0"/>
              <a:t>Utilizzo degli US per lo studio di patologie neurologiche.</a:t>
            </a:r>
          </a:p>
          <a:p>
            <a:r>
              <a:rPr lang="it-IT" altLang="it-IT" smtClean="0"/>
              <a:t>Metodica non invasiva</a:t>
            </a:r>
          </a:p>
          <a:p>
            <a:r>
              <a:rPr lang="it-IT" altLang="it-IT" smtClean="0"/>
              <a:t>Basso costo</a:t>
            </a:r>
          </a:p>
          <a:p>
            <a:r>
              <a:rPr lang="it-IT" altLang="it-IT" smtClean="0"/>
              <a:t>Riproducibile</a:t>
            </a:r>
          </a:p>
          <a:p>
            <a:r>
              <a:rPr lang="it-IT" altLang="it-IT" smtClean="0"/>
              <a:t>Dati in tempo reale</a:t>
            </a:r>
          </a:p>
          <a:p>
            <a:r>
              <a:rPr lang="it-IT" altLang="it-IT" smtClean="0"/>
              <a:t>Operatore dipendente</a:t>
            </a:r>
          </a:p>
          <a:p>
            <a:endParaRPr lang="it-IT" altLang="it-IT" smtClean="0"/>
          </a:p>
        </p:txBody>
      </p:sp>
    </p:spTree>
    <p:extLst>
      <p:ext uri="{BB962C8B-B14F-4D97-AF65-F5344CB8AC3E}">
        <p14:creationId xmlns:p14="http://schemas.microsoft.com/office/powerpoint/2010/main" val="41926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5" y="1906968"/>
            <a:ext cx="9163315" cy="3106208"/>
          </a:xfrm>
          <a:prstGeom prst="rect">
            <a:avLst/>
          </a:prstGeom>
        </p:spPr>
      </p:pic>
    </p:spTree>
    <p:extLst>
      <p:ext uri="{BB962C8B-B14F-4D97-AF65-F5344CB8AC3E}">
        <p14:creationId xmlns:p14="http://schemas.microsoft.com/office/powerpoint/2010/main" val="1260021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rtlCol="0">
            <a:normAutofit/>
          </a:bodyPr>
          <a:lstStyle/>
          <a:p>
            <a:pPr fontAlgn="auto">
              <a:spcAft>
                <a:spcPts val="0"/>
              </a:spcAft>
              <a:defRPr/>
            </a:pPr>
            <a:r>
              <a:rPr lang="it-IT" smtClean="0">
                <a:solidFill>
                  <a:schemeClr val="tx2">
                    <a:satMod val="200000"/>
                  </a:schemeClr>
                </a:solidFill>
              </a:rPr>
              <a:t>Metodiche </a:t>
            </a:r>
          </a:p>
        </p:txBody>
      </p:sp>
      <p:sp>
        <p:nvSpPr>
          <p:cNvPr id="3075" name="Segnaposto contenuto 2"/>
          <p:cNvSpPr>
            <a:spLocks noGrp="1"/>
          </p:cNvSpPr>
          <p:nvPr>
            <p:ph idx="1"/>
          </p:nvPr>
        </p:nvSpPr>
        <p:spPr/>
        <p:txBody>
          <a:bodyPr/>
          <a:lstStyle/>
          <a:p>
            <a:r>
              <a:rPr lang="it-IT" altLang="it-IT" smtClean="0"/>
              <a:t>Eco-color-doppler TSA</a:t>
            </a:r>
          </a:p>
          <a:p>
            <a:pPr>
              <a:buFontTx/>
              <a:buNone/>
            </a:pPr>
            <a:endParaRPr lang="it-IT" altLang="it-IT" smtClean="0"/>
          </a:p>
          <a:p>
            <a:pPr>
              <a:buFontTx/>
              <a:buNone/>
            </a:pPr>
            <a:endParaRPr lang="it-IT" altLang="it-IT" smtClean="0"/>
          </a:p>
          <a:p>
            <a:r>
              <a:rPr lang="it-IT" altLang="it-IT" smtClean="0"/>
              <a:t>Doppler transcranico</a:t>
            </a:r>
          </a:p>
          <a:p>
            <a:pPr>
              <a:buFontTx/>
              <a:buNone/>
            </a:pPr>
            <a:endParaRPr lang="it-IT" altLang="it-IT" smtClean="0"/>
          </a:p>
          <a:p>
            <a:r>
              <a:rPr lang="it-IT" altLang="it-IT" smtClean="0"/>
              <a:t>Eco-color-doppler transcranico</a:t>
            </a:r>
          </a:p>
          <a:p>
            <a:endParaRPr lang="it-IT" altLang="it-IT" smtClean="0"/>
          </a:p>
        </p:txBody>
      </p:sp>
      <p:pic>
        <p:nvPicPr>
          <p:cNvPr id="307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417638"/>
            <a:ext cx="1524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3962400"/>
            <a:ext cx="9271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19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4" descr="Ecocol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4775"/>
            <a:ext cx="899160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ttangolo 3"/>
          <p:cNvSpPr>
            <a:spLocks noChangeArrowheads="1"/>
          </p:cNvSpPr>
          <p:nvPr/>
        </p:nvSpPr>
        <p:spPr bwMode="auto">
          <a:xfrm>
            <a:off x="152400" y="152400"/>
            <a:ext cx="8991600" cy="609600"/>
          </a:xfrm>
          <a:prstGeom prst="rect">
            <a:avLst/>
          </a:prstGeom>
          <a:solidFill>
            <a:srgbClr val="000000"/>
          </a:solidFill>
          <a:ln w="12700">
            <a:solidFill>
              <a:srgbClr val="860605"/>
            </a:solidFill>
            <a:miter lim="800000"/>
            <a:headEnd/>
            <a:tailEnd/>
          </a:ln>
          <a:effectLst>
            <a:outerShdw dist="38100" dir="5400000" rotWithShape="0">
              <a:srgbClr val="808080">
                <a:alpha val="75000"/>
              </a:srgb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altLang="it-IT" sz="2000">
                <a:solidFill>
                  <a:srgbClr val="FFFFFF"/>
                </a:solidFill>
                <a:latin typeface="Goudy Old Style" pitchFamily="18" charset="0"/>
                <a:ea typeface="ＭＳ Ｐゴシック" pitchFamily="34" charset="-128"/>
              </a:rPr>
              <a:t>ECO</a:t>
            </a:r>
          </a:p>
        </p:txBody>
      </p:sp>
    </p:spTree>
    <p:extLst>
      <p:ext uri="{BB962C8B-B14F-4D97-AF65-F5344CB8AC3E}">
        <p14:creationId xmlns:p14="http://schemas.microsoft.com/office/powerpoint/2010/main" val="872775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AA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77800"/>
            <a:ext cx="866933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p:nvSpPr>
        <p:spPr bwMode="auto">
          <a:xfrm>
            <a:off x="685800" y="228600"/>
            <a:ext cx="838200" cy="3048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it-IT" altLang="it-IT">
              <a:latin typeface="Goudy Old Style" pitchFamily="18" charset="0"/>
            </a:endParaRPr>
          </a:p>
        </p:txBody>
      </p:sp>
      <p:sp>
        <p:nvSpPr>
          <p:cNvPr id="5124" name="Rettangolo 3"/>
          <p:cNvSpPr>
            <a:spLocks noChangeArrowheads="1"/>
          </p:cNvSpPr>
          <p:nvPr/>
        </p:nvSpPr>
        <p:spPr bwMode="auto">
          <a:xfrm>
            <a:off x="685800" y="228600"/>
            <a:ext cx="7924800" cy="609600"/>
          </a:xfrm>
          <a:prstGeom prst="rect">
            <a:avLst/>
          </a:prstGeom>
          <a:solidFill>
            <a:schemeClr val="tx1"/>
          </a:solidFill>
          <a:ln w="12700">
            <a:solidFill>
              <a:srgbClr val="860605"/>
            </a:solidFill>
            <a:miter lim="800000"/>
            <a:headEnd/>
            <a:tailEnd/>
          </a:ln>
          <a:effectLst>
            <a:outerShdw dist="38100" dir="5400000" rotWithShape="0">
              <a:srgbClr val="808080">
                <a:alpha val="75000"/>
              </a:srgb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altLang="it-IT">
                <a:solidFill>
                  <a:srgbClr val="FFFFFF"/>
                </a:solidFill>
                <a:latin typeface="Goudy Old Style" pitchFamily="18" charset="0"/>
                <a:ea typeface="ＭＳ Ｐゴシック" pitchFamily="34" charset="-128"/>
              </a:rPr>
              <a:t>COLOR</a:t>
            </a:r>
          </a:p>
        </p:txBody>
      </p:sp>
    </p:spTree>
    <p:extLst>
      <p:ext uri="{BB962C8B-B14F-4D97-AF65-F5344CB8AC3E}">
        <p14:creationId xmlns:p14="http://schemas.microsoft.com/office/powerpoint/2010/main" val="28545861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AA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69338"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685800" y="228600"/>
            <a:ext cx="990600" cy="3048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it-IT" altLang="it-IT">
              <a:latin typeface="Goudy Old Style" pitchFamily="18" charset="0"/>
            </a:endParaRPr>
          </a:p>
        </p:txBody>
      </p:sp>
      <p:sp>
        <p:nvSpPr>
          <p:cNvPr id="6148" name="Rettangolo 3"/>
          <p:cNvSpPr>
            <a:spLocks noChangeArrowheads="1"/>
          </p:cNvSpPr>
          <p:nvPr/>
        </p:nvSpPr>
        <p:spPr bwMode="auto">
          <a:xfrm>
            <a:off x="685800" y="228600"/>
            <a:ext cx="8001000" cy="609600"/>
          </a:xfrm>
          <a:prstGeom prst="rect">
            <a:avLst/>
          </a:prstGeom>
          <a:solidFill>
            <a:schemeClr val="tx1"/>
          </a:solidFill>
          <a:ln w="12700">
            <a:solidFill>
              <a:srgbClr val="860605"/>
            </a:solidFill>
            <a:miter lim="800000"/>
            <a:headEnd/>
            <a:tailEnd/>
          </a:ln>
          <a:effectLst>
            <a:outerShdw dist="38100" dir="5400000" rotWithShape="0">
              <a:srgbClr val="808080">
                <a:alpha val="75000"/>
              </a:srgb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t-IT" altLang="it-IT">
                <a:solidFill>
                  <a:srgbClr val="FFFFFF"/>
                </a:solidFill>
                <a:latin typeface="Goudy Old Style" pitchFamily="18" charset="0"/>
              </a:rPr>
              <a:t>DOPPLER</a:t>
            </a:r>
          </a:p>
        </p:txBody>
      </p:sp>
    </p:spTree>
    <p:extLst>
      <p:ext uri="{BB962C8B-B14F-4D97-AF65-F5344CB8AC3E}">
        <p14:creationId xmlns:p14="http://schemas.microsoft.com/office/powerpoint/2010/main" val="32850119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4"/>
          <p:cNvSpPr>
            <a:spLocks noGrp="1"/>
          </p:cNvSpPr>
          <p:nvPr>
            <p:ph type="title"/>
          </p:nvPr>
        </p:nvSpPr>
        <p:spPr/>
        <p:txBody>
          <a:bodyPr/>
          <a:lstStyle/>
          <a:p>
            <a:r>
              <a:rPr lang="it-IT" altLang="it-IT" smtClean="0">
                <a:solidFill>
                  <a:srgbClr val="FF0000"/>
                </a:solidFill>
              </a:rPr>
              <a:t>COSA VALUTA?</a:t>
            </a:r>
          </a:p>
        </p:txBody>
      </p:sp>
      <p:sp>
        <p:nvSpPr>
          <p:cNvPr id="7171" name="Segnaposto contenuto 5"/>
          <p:cNvSpPr>
            <a:spLocks noGrp="1"/>
          </p:cNvSpPr>
          <p:nvPr>
            <p:ph idx="1"/>
          </p:nvPr>
        </p:nvSpPr>
        <p:spPr/>
        <p:txBody>
          <a:bodyPr/>
          <a:lstStyle/>
          <a:p>
            <a:r>
              <a:rPr lang="it-IT" altLang="it-IT" smtClean="0"/>
              <a:t>Spessore intima-media</a:t>
            </a:r>
          </a:p>
          <a:p>
            <a:r>
              <a:rPr lang="it-IT" altLang="it-IT" smtClean="0"/>
              <a:t>Presenza di stenosi circolo carotideo e vertebrale</a:t>
            </a:r>
          </a:p>
          <a:p>
            <a:r>
              <a:rPr lang="it-IT" altLang="it-IT" smtClean="0"/>
              <a:t>Morfologia di placca</a:t>
            </a:r>
          </a:p>
          <a:p>
            <a:r>
              <a:rPr lang="it-IT" altLang="it-IT" smtClean="0"/>
              <a:t>Velocità di flusso</a:t>
            </a:r>
          </a:p>
          <a:p>
            <a:r>
              <a:rPr lang="it-IT" altLang="it-IT" smtClean="0"/>
              <a:t>Presenza di occlusioni/dissecazioni vasali</a:t>
            </a:r>
          </a:p>
        </p:txBody>
      </p:sp>
    </p:spTree>
    <p:extLst>
      <p:ext uri="{BB962C8B-B14F-4D97-AF65-F5344CB8AC3E}">
        <p14:creationId xmlns:p14="http://schemas.microsoft.com/office/powerpoint/2010/main" val="632746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rtlCol="0">
            <a:normAutofit/>
          </a:bodyPr>
          <a:lstStyle/>
          <a:p>
            <a:pPr fontAlgn="auto">
              <a:spcAft>
                <a:spcPts val="0"/>
              </a:spcAft>
              <a:defRPr/>
            </a:pPr>
            <a:r>
              <a:rPr lang="it-IT" smtClean="0">
                <a:solidFill>
                  <a:schemeClr val="tx2">
                    <a:satMod val="200000"/>
                  </a:schemeClr>
                </a:solidFill>
              </a:rPr>
              <a:t>Spessore intima-media</a:t>
            </a:r>
          </a:p>
        </p:txBody>
      </p:sp>
      <p:sp>
        <p:nvSpPr>
          <p:cNvPr id="8195" name="Segnaposto contenuto 2"/>
          <p:cNvSpPr>
            <a:spLocks noGrp="1"/>
          </p:cNvSpPr>
          <p:nvPr>
            <p:ph idx="1"/>
          </p:nvPr>
        </p:nvSpPr>
        <p:spPr/>
        <p:txBody>
          <a:bodyPr/>
          <a:lstStyle/>
          <a:p>
            <a:r>
              <a:rPr lang="it-IT" altLang="it-IT" smtClean="0"/>
              <a:t>Aumenta progressivamente con l’età:</a:t>
            </a:r>
          </a:p>
          <a:p>
            <a:pPr lvl="1"/>
            <a:r>
              <a:rPr lang="it-IT" altLang="it-IT" smtClean="0"/>
              <a:t>&lt; 30 aa 0.5 mm</a:t>
            </a:r>
          </a:p>
          <a:p>
            <a:pPr lvl="1"/>
            <a:r>
              <a:rPr lang="it-IT" altLang="it-IT" smtClean="0"/>
              <a:t>&gt; 60 aa 0.9 mm</a:t>
            </a:r>
          </a:p>
          <a:p>
            <a:endParaRPr lang="it-IT" altLang="it-IT" smtClean="0"/>
          </a:p>
          <a:p>
            <a:r>
              <a:rPr lang="it-IT" altLang="it-IT" smtClean="0"/>
              <a:t>Correla con il rischio di patologia cardio e cerebrovascolare </a:t>
            </a:r>
          </a:p>
          <a:p>
            <a:pPr lvl="1">
              <a:buFontTx/>
              <a:buNone/>
            </a:pPr>
            <a:endParaRPr lang="it-IT" altLang="it-IT" smtClean="0"/>
          </a:p>
          <a:p>
            <a:pPr>
              <a:buFontTx/>
              <a:buNone/>
            </a:pPr>
            <a:endParaRPr lang="it-IT" altLang="it-IT" smtClean="0"/>
          </a:p>
        </p:txBody>
      </p:sp>
    </p:spTree>
    <p:extLst>
      <p:ext uri="{BB962C8B-B14F-4D97-AF65-F5344CB8AC3E}">
        <p14:creationId xmlns:p14="http://schemas.microsoft.com/office/powerpoint/2010/main" val="209691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rtlCol="0">
            <a:normAutofit/>
          </a:bodyPr>
          <a:lstStyle/>
          <a:p>
            <a:pPr fontAlgn="auto">
              <a:spcAft>
                <a:spcPts val="0"/>
              </a:spcAft>
              <a:defRPr/>
            </a:pPr>
            <a:r>
              <a:rPr lang="it-IT" smtClean="0">
                <a:solidFill>
                  <a:schemeClr val="tx2">
                    <a:satMod val="200000"/>
                  </a:schemeClr>
                </a:solidFill>
              </a:rPr>
              <a:t>Spessore intima-media</a:t>
            </a:r>
          </a:p>
        </p:txBody>
      </p:sp>
      <p:sp>
        <p:nvSpPr>
          <p:cNvPr id="3" name="Segnaposto contenuto 2"/>
          <p:cNvSpPr>
            <a:spLocks noGrp="1"/>
          </p:cNvSpPr>
          <p:nvPr>
            <p:ph idx="1"/>
          </p:nvPr>
        </p:nvSpPr>
        <p:spPr>
          <a:xfrm>
            <a:off x="914400" y="1524000"/>
            <a:ext cx="7313613" cy="3810000"/>
          </a:xfrm>
        </p:spPr>
        <p:txBody>
          <a:bodyPr rtlCol="0">
            <a:normAutofit/>
          </a:bodyPr>
          <a:lstStyle/>
          <a:p>
            <a:pPr marL="495300" indent="-495300" algn="just" fontAlgn="auto">
              <a:lnSpc>
                <a:spcPct val="120000"/>
              </a:lnSpc>
              <a:spcAft>
                <a:spcPts val="0"/>
              </a:spcAft>
              <a:buFontTx/>
              <a:buNone/>
              <a:defRPr/>
            </a:pPr>
            <a:r>
              <a:rPr lang="it-IT" sz="2200" b="1" smtClean="0">
                <a:effectLst>
                  <a:outerShdw blurRad="38100" dist="38100" dir="2700000" algn="tl">
                    <a:srgbClr val="C0C0C0"/>
                  </a:outerShdw>
                </a:effectLst>
              </a:rPr>
              <a:t> </a:t>
            </a:r>
          </a:p>
          <a:p>
            <a:pPr marL="495300" indent="-495300" algn="just" fontAlgn="auto">
              <a:lnSpc>
                <a:spcPct val="120000"/>
              </a:lnSpc>
              <a:spcAft>
                <a:spcPts val="0"/>
              </a:spcAft>
              <a:buFont typeface="Wingdings"/>
              <a:buChar char=""/>
              <a:defRPr/>
            </a:pPr>
            <a:r>
              <a:rPr lang="it-IT" smtClean="0"/>
              <a:t>La progressione annuale dell’IMT si correla in maniera significativa con:</a:t>
            </a:r>
          </a:p>
          <a:p>
            <a:pPr marL="740664" lvl="1" algn="just" fontAlgn="auto">
              <a:lnSpc>
                <a:spcPct val="120000"/>
              </a:lnSpc>
              <a:spcAft>
                <a:spcPts val="0"/>
              </a:spcAft>
              <a:buFont typeface="Wingdings"/>
              <a:buChar char=""/>
              <a:defRPr/>
            </a:pPr>
            <a:r>
              <a:rPr lang="it-IT" sz="2400" b="1" smtClean="0"/>
              <a:t>valori di pressione arteriosa</a:t>
            </a:r>
          </a:p>
          <a:p>
            <a:pPr marL="740664" lvl="1" algn="just" fontAlgn="auto">
              <a:lnSpc>
                <a:spcPct val="120000"/>
              </a:lnSpc>
              <a:spcAft>
                <a:spcPts val="0"/>
              </a:spcAft>
              <a:buFont typeface="Wingdings"/>
              <a:buChar char=""/>
              <a:defRPr/>
            </a:pPr>
            <a:r>
              <a:rPr lang="it-IT" sz="2400" smtClean="0"/>
              <a:t>apporto dietetico di colesterolo </a:t>
            </a:r>
          </a:p>
          <a:p>
            <a:pPr marL="740664" lvl="1" algn="just" fontAlgn="auto">
              <a:lnSpc>
                <a:spcPct val="120000"/>
              </a:lnSpc>
              <a:spcAft>
                <a:spcPts val="0"/>
              </a:spcAft>
              <a:buFont typeface="Wingdings"/>
              <a:buChar char=""/>
              <a:defRPr/>
            </a:pPr>
            <a:r>
              <a:rPr lang="it-IT" sz="2400" smtClean="0"/>
              <a:t>indice di massa corporea</a:t>
            </a:r>
          </a:p>
          <a:p>
            <a:pPr marL="740664" lvl="1" algn="just" fontAlgn="auto">
              <a:lnSpc>
                <a:spcPct val="120000"/>
              </a:lnSpc>
              <a:spcAft>
                <a:spcPts val="0"/>
              </a:spcAft>
              <a:buFont typeface="Wingdings"/>
              <a:buChar char=""/>
              <a:defRPr/>
            </a:pPr>
            <a:r>
              <a:rPr lang="it-IT" sz="2400" smtClean="0"/>
              <a:t>fumo di sigaretta</a:t>
            </a:r>
          </a:p>
          <a:p>
            <a:pPr marL="495300" indent="-495300" fontAlgn="auto">
              <a:lnSpc>
                <a:spcPct val="120000"/>
              </a:lnSpc>
              <a:spcAft>
                <a:spcPts val="0"/>
              </a:spcAft>
              <a:buFontTx/>
              <a:buNone/>
              <a:defRPr/>
            </a:pPr>
            <a:endParaRPr lang="it-IT" sz="2200" b="1" smtClean="0">
              <a:effectLst>
                <a:outerShdw blurRad="38100" dist="38100" dir="2700000" algn="tl">
                  <a:srgbClr val="C0C0C0"/>
                </a:outerShdw>
              </a:effectLst>
            </a:endParaRPr>
          </a:p>
          <a:p>
            <a:pPr marL="495300" indent="-495300" fontAlgn="auto">
              <a:spcAft>
                <a:spcPts val="0"/>
              </a:spcAft>
              <a:buFont typeface="Wingdings"/>
              <a:buChar char=""/>
              <a:defRPr/>
            </a:pPr>
            <a:endParaRPr lang="it-IT" smtClean="0"/>
          </a:p>
        </p:txBody>
      </p:sp>
    </p:spTree>
    <p:extLst>
      <p:ext uri="{BB962C8B-B14F-4D97-AF65-F5344CB8AC3E}">
        <p14:creationId xmlns:p14="http://schemas.microsoft.com/office/powerpoint/2010/main" val="1402912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3"/>
          <p:cNvSpPr>
            <a:spLocks noGrp="1"/>
          </p:cNvSpPr>
          <p:nvPr>
            <p:ph type="title"/>
          </p:nvPr>
        </p:nvSpPr>
        <p:spPr/>
        <p:txBody>
          <a:bodyPr rtlCol="0">
            <a:normAutofit fontScale="90000"/>
          </a:bodyPr>
          <a:lstStyle/>
          <a:p>
            <a:pPr fontAlgn="auto">
              <a:spcAft>
                <a:spcPts val="0"/>
              </a:spcAft>
              <a:defRPr/>
            </a:pPr>
            <a:r>
              <a:rPr lang="it-IT" smtClean="0">
                <a:solidFill>
                  <a:schemeClr val="tx2">
                    <a:satMod val="200000"/>
                  </a:schemeClr>
                </a:solidFill>
              </a:rPr>
              <a:t>Morfologia di placca</a:t>
            </a:r>
            <a:br>
              <a:rPr lang="it-IT" smtClean="0">
                <a:solidFill>
                  <a:schemeClr val="tx2">
                    <a:satMod val="200000"/>
                  </a:schemeClr>
                </a:solidFill>
              </a:rPr>
            </a:br>
            <a:endParaRPr lang="it-IT" smtClean="0">
              <a:solidFill>
                <a:schemeClr val="tx2">
                  <a:satMod val="200000"/>
                </a:schemeClr>
              </a:solidFill>
            </a:endParaRPr>
          </a:p>
        </p:txBody>
      </p:sp>
      <p:sp>
        <p:nvSpPr>
          <p:cNvPr id="10243" name="Segnaposto contenuto 4"/>
          <p:cNvSpPr>
            <a:spLocks noGrp="1"/>
          </p:cNvSpPr>
          <p:nvPr>
            <p:ph idx="1"/>
          </p:nvPr>
        </p:nvSpPr>
        <p:spPr/>
        <p:txBody>
          <a:bodyPr/>
          <a:lstStyle/>
          <a:p>
            <a:r>
              <a:rPr lang="it-IT" altLang="it-IT" smtClean="0"/>
              <a:t>Superficie:</a:t>
            </a:r>
          </a:p>
          <a:p>
            <a:pPr lvl="1">
              <a:buFont typeface="Arial" charset="0"/>
              <a:buChar char="•"/>
            </a:pPr>
            <a:r>
              <a:rPr lang="it-IT" altLang="it-IT" sz="2400" smtClean="0"/>
              <a:t>Liscia</a:t>
            </a:r>
          </a:p>
          <a:p>
            <a:pPr lvl="1">
              <a:buFont typeface="Arial" charset="0"/>
              <a:buChar char="•"/>
            </a:pPr>
            <a:r>
              <a:rPr lang="it-IT" altLang="it-IT" sz="2400" smtClean="0"/>
              <a:t>Irregolare</a:t>
            </a:r>
          </a:p>
          <a:p>
            <a:pPr lvl="1">
              <a:buFont typeface="Arial" charset="0"/>
              <a:buChar char="•"/>
            </a:pPr>
            <a:r>
              <a:rPr lang="it-IT" altLang="it-IT" sz="2400" smtClean="0"/>
              <a:t>Ulcerata</a:t>
            </a:r>
          </a:p>
          <a:p>
            <a:r>
              <a:rPr lang="it-IT" altLang="it-IT" smtClean="0"/>
              <a:t>Ecogenicità:</a:t>
            </a:r>
          </a:p>
          <a:p>
            <a:pPr lvl="1">
              <a:buFont typeface="Arial" charset="0"/>
              <a:buChar char="•"/>
            </a:pPr>
            <a:r>
              <a:rPr lang="it-IT" altLang="it-IT" sz="2400" smtClean="0"/>
              <a:t>Ipercogena (calcifica)</a:t>
            </a:r>
          </a:p>
          <a:p>
            <a:pPr lvl="1">
              <a:buFont typeface="Arial" charset="0"/>
              <a:buChar char="•"/>
            </a:pPr>
            <a:r>
              <a:rPr lang="it-IT" altLang="it-IT" sz="2400" smtClean="0"/>
              <a:t>Isoecogena</a:t>
            </a:r>
          </a:p>
          <a:p>
            <a:pPr lvl="1">
              <a:buFont typeface="Arial" charset="0"/>
              <a:buChar char="•"/>
            </a:pPr>
            <a:r>
              <a:rPr lang="it-IT" altLang="it-IT" sz="2400" smtClean="0"/>
              <a:t>Ipo/anecogena (placca “molle”)</a:t>
            </a:r>
          </a:p>
        </p:txBody>
      </p:sp>
    </p:spTree>
    <p:extLst>
      <p:ext uri="{BB962C8B-B14F-4D97-AF65-F5344CB8AC3E}">
        <p14:creationId xmlns:p14="http://schemas.microsoft.com/office/powerpoint/2010/main" val="2749572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AA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69338"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3352800" y="15240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Bef>
                <a:spcPct val="50000"/>
              </a:spcBef>
            </a:pPr>
            <a:r>
              <a:rPr lang="it-IT" altLang="it-IT" sz="2000">
                <a:solidFill>
                  <a:srgbClr val="FDED25"/>
                </a:solidFill>
                <a:latin typeface="Arial" charset="0"/>
                <a:ea typeface="ＭＳ Ｐゴシック" pitchFamily="34" charset="-128"/>
              </a:rPr>
              <a:t>PLACCA IPOECOGENA CI SN</a:t>
            </a:r>
          </a:p>
        </p:txBody>
      </p:sp>
      <p:sp>
        <p:nvSpPr>
          <p:cNvPr id="11268" name="Rectangle 5"/>
          <p:cNvSpPr>
            <a:spLocks noChangeArrowheads="1"/>
          </p:cNvSpPr>
          <p:nvPr/>
        </p:nvSpPr>
        <p:spPr bwMode="auto">
          <a:xfrm>
            <a:off x="1828800" y="228600"/>
            <a:ext cx="838200" cy="3048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it-IT" altLang="it-IT">
              <a:latin typeface="Goudy Old Style" pitchFamily="18" charset="0"/>
            </a:endParaRPr>
          </a:p>
        </p:txBody>
      </p:sp>
      <p:sp>
        <p:nvSpPr>
          <p:cNvPr id="11269" name="Rettangolo 6"/>
          <p:cNvSpPr>
            <a:spLocks noChangeArrowheads="1"/>
          </p:cNvSpPr>
          <p:nvPr/>
        </p:nvSpPr>
        <p:spPr bwMode="auto">
          <a:xfrm>
            <a:off x="655638" y="152400"/>
            <a:ext cx="8242300" cy="609600"/>
          </a:xfrm>
          <a:prstGeom prst="rect">
            <a:avLst/>
          </a:prstGeom>
          <a:solidFill>
            <a:schemeClr val="tx1"/>
          </a:solidFill>
          <a:ln w="12700">
            <a:solidFill>
              <a:srgbClr val="860605"/>
            </a:solidFill>
            <a:miter lim="800000"/>
            <a:headEnd/>
            <a:tailEnd/>
          </a:ln>
          <a:effectLst>
            <a:outerShdw dist="38100" dir="5400000" rotWithShape="0">
              <a:srgbClr val="808080">
                <a:alpha val="75000"/>
              </a:srgbClr>
            </a:outerShdw>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it-IT" altLang="it-IT">
              <a:solidFill>
                <a:srgbClr val="FFFFFF"/>
              </a:solidFill>
              <a:latin typeface="Goudy Old Style" pitchFamily="18" charset="0"/>
              <a:ea typeface="ＭＳ Ｐゴシック" pitchFamily="34" charset="-128"/>
            </a:endParaRPr>
          </a:p>
        </p:txBody>
      </p:sp>
    </p:spTree>
    <p:extLst>
      <p:ext uri="{BB962C8B-B14F-4D97-AF65-F5344CB8AC3E}">
        <p14:creationId xmlns:p14="http://schemas.microsoft.com/office/powerpoint/2010/main" val="201004742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rtlCol="0">
            <a:normAutofit/>
          </a:bodyPr>
          <a:lstStyle/>
          <a:p>
            <a:pPr fontAlgn="auto">
              <a:spcAft>
                <a:spcPts val="0"/>
              </a:spcAft>
              <a:defRPr/>
            </a:pPr>
            <a:r>
              <a:rPr lang="it-IT" smtClean="0">
                <a:solidFill>
                  <a:schemeClr val="tx2">
                    <a:satMod val="200000"/>
                  </a:schemeClr>
                </a:solidFill>
              </a:rPr>
              <a:t>Grado di stenosi</a:t>
            </a:r>
          </a:p>
        </p:txBody>
      </p:sp>
      <p:sp>
        <p:nvSpPr>
          <p:cNvPr id="12291" name="Segnaposto contenuto 2"/>
          <p:cNvSpPr>
            <a:spLocks noGrp="1"/>
          </p:cNvSpPr>
          <p:nvPr>
            <p:ph idx="1"/>
          </p:nvPr>
        </p:nvSpPr>
        <p:spPr/>
        <p:txBody>
          <a:bodyPr/>
          <a:lstStyle/>
          <a:p>
            <a:r>
              <a:rPr lang="it-IT" altLang="it-IT" smtClean="0"/>
              <a:t>Diagnosi velocimetrica</a:t>
            </a:r>
          </a:p>
          <a:p>
            <a:r>
              <a:rPr lang="it-IT" altLang="it-IT" smtClean="0"/>
              <a:t>Metodo ECST: rapporto tra diametro stenosi e diametro vaso nel punto di maggior restringimento</a:t>
            </a:r>
          </a:p>
          <a:p>
            <a:r>
              <a:rPr lang="it-IT" altLang="it-IT" smtClean="0"/>
              <a:t>Stenosi di grado lieve &lt;30%</a:t>
            </a:r>
          </a:p>
          <a:p>
            <a:r>
              <a:rPr lang="it-IT" altLang="it-IT" smtClean="0"/>
              <a:t>Stenosi di grado moderato circa 50%</a:t>
            </a:r>
          </a:p>
          <a:p>
            <a:r>
              <a:rPr lang="it-IT" altLang="it-IT" smtClean="0"/>
              <a:t>Stenosi di grado elevato &gt; 70%</a:t>
            </a:r>
          </a:p>
        </p:txBody>
      </p:sp>
    </p:spTree>
    <p:extLst>
      <p:ext uri="{BB962C8B-B14F-4D97-AF65-F5344CB8AC3E}">
        <p14:creationId xmlns:p14="http://schemas.microsoft.com/office/powerpoint/2010/main" val="19597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78" y="185494"/>
            <a:ext cx="8201078" cy="122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olo 3"/>
          <p:cNvSpPr>
            <a:spLocks noGrp="1"/>
          </p:cNvSpPr>
          <p:nvPr>
            <p:ph type="title"/>
          </p:nvPr>
        </p:nvSpPr>
        <p:spPr/>
        <p:txBody>
          <a:bodyPr>
            <a:normAutofit/>
          </a:bodyPr>
          <a:lstStyle/>
          <a:p>
            <a:r>
              <a:rPr lang="it-IT" b="1" dirty="0" smtClean="0"/>
              <a:t>   </a:t>
            </a:r>
            <a:r>
              <a:rPr lang="it-IT" sz="4000" b="1" dirty="0" smtClean="0">
                <a:latin typeface="Arial" pitchFamily="34" charset="0"/>
                <a:cs typeface="Arial" pitchFamily="34" charset="0"/>
              </a:rPr>
              <a:t>Neurofisiologia clinica</a:t>
            </a:r>
            <a:endParaRPr lang="it-IT" sz="4000" b="1" dirty="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48680"/>
            <a:ext cx="609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5378" y="648723"/>
            <a:ext cx="1380952" cy="4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12" y="1271718"/>
            <a:ext cx="7448376" cy="5586282"/>
          </a:xfrm>
          <a:prstGeom prst="rect">
            <a:avLst/>
          </a:prstGeom>
        </p:spPr>
      </p:pic>
    </p:spTree>
    <p:extLst>
      <p:ext uri="{BB962C8B-B14F-4D97-AF65-F5344CB8AC3E}">
        <p14:creationId xmlns:p14="http://schemas.microsoft.com/office/powerpoint/2010/main" val="896312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2988" y="381000"/>
            <a:ext cx="7491412" cy="1143000"/>
          </a:xfrm>
        </p:spPr>
        <p:txBody>
          <a:bodyPr/>
          <a:lstStyle/>
          <a:p>
            <a:r>
              <a:rPr lang="it-IT" altLang="it-IT" sz="4800" b="1" smtClean="0">
                <a:solidFill>
                  <a:srgbClr val="FF0000"/>
                </a:solidFill>
              </a:rPr>
              <a:t>Placca a rischio </a:t>
            </a:r>
            <a:endParaRPr lang="it-IT" altLang="it-IT" b="1" smtClean="0">
              <a:solidFill>
                <a:srgbClr val="FF0000"/>
              </a:solidFill>
            </a:endParaRPr>
          </a:p>
        </p:txBody>
      </p:sp>
      <p:sp>
        <p:nvSpPr>
          <p:cNvPr id="101379" name="Rectangle 3"/>
          <p:cNvSpPr>
            <a:spLocks noGrp="1" noChangeArrowheads="1"/>
          </p:cNvSpPr>
          <p:nvPr>
            <p:ph idx="1"/>
          </p:nvPr>
        </p:nvSpPr>
        <p:spPr>
          <a:xfrm>
            <a:off x="684213" y="1773238"/>
            <a:ext cx="7850187" cy="4779962"/>
          </a:xfrm>
        </p:spPr>
        <p:txBody>
          <a:bodyPr/>
          <a:lstStyle/>
          <a:p>
            <a:r>
              <a:rPr lang="it-IT" altLang="it-IT" sz="3600" b="1" smtClean="0"/>
              <a:t>Stenosi &gt;70-80%</a:t>
            </a:r>
          </a:p>
          <a:p>
            <a:r>
              <a:rPr lang="it-IT" altLang="it-IT" sz="3600" smtClean="0"/>
              <a:t>Composizione</a:t>
            </a:r>
            <a:r>
              <a:rPr lang="it-IT" altLang="it-IT" sz="3600" b="1" smtClean="0"/>
              <a:t> disomogenea</a:t>
            </a:r>
            <a:r>
              <a:rPr lang="it-IT" altLang="it-IT" sz="3600" smtClean="0"/>
              <a:t> a prevalente componente</a:t>
            </a:r>
            <a:r>
              <a:rPr lang="it-IT" altLang="it-IT" sz="3600" b="1" smtClean="0"/>
              <a:t> anecogena </a:t>
            </a:r>
            <a:r>
              <a:rPr lang="it-IT" altLang="it-IT" sz="3600" smtClean="0"/>
              <a:t>(possibile sanguinamento intra-placca)  </a:t>
            </a:r>
          </a:p>
          <a:p>
            <a:r>
              <a:rPr lang="it-IT" altLang="it-IT" sz="3600" smtClean="0"/>
              <a:t>Superficie irregolare e disomogeneità</a:t>
            </a:r>
          </a:p>
          <a:p>
            <a:r>
              <a:rPr lang="it-IT" altLang="it-IT" sz="3600" smtClean="0"/>
              <a:t>Turbolenza contigua alla lesione</a:t>
            </a:r>
          </a:p>
        </p:txBody>
      </p:sp>
    </p:spTree>
    <p:extLst>
      <p:ext uri="{BB962C8B-B14F-4D97-AF65-F5344CB8AC3E}">
        <p14:creationId xmlns:p14="http://schemas.microsoft.com/office/powerpoint/2010/main" val="1642131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dissolve">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dissolve">
                                      <p:cBhvr>
                                        <p:cTn id="12" dur="5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dissolve">
                                      <p:cBhvr>
                                        <p:cTn id="17" dur="5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dissolve">
                                      <p:cBhvr>
                                        <p:cTn id="22"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a:bodyPr>
          <a:lstStyle/>
          <a:p>
            <a:pPr fontAlgn="auto">
              <a:spcAft>
                <a:spcPts val="0"/>
              </a:spcAft>
              <a:defRPr/>
            </a:pPr>
            <a:r>
              <a:rPr lang="it-IT" smtClean="0">
                <a:solidFill>
                  <a:schemeClr val="tx2">
                    <a:satMod val="200000"/>
                  </a:schemeClr>
                </a:solidFill>
              </a:rPr>
              <a:t>Placca ulcerata</a:t>
            </a:r>
            <a:endParaRPr lang="en-GB" smtClean="0">
              <a:solidFill>
                <a:schemeClr val="tx2">
                  <a:satMod val="200000"/>
                </a:schemeClr>
              </a:solidFill>
            </a:endParaRPr>
          </a:p>
        </p:txBody>
      </p:sp>
      <p:pic>
        <p:nvPicPr>
          <p:cNvPr id="14339" name="Picture 3" descr="placca ulcer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029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4"/>
          <p:cNvSpPr>
            <a:spLocks noChangeShapeType="1"/>
          </p:cNvSpPr>
          <p:nvPr/>
        </p:nvSpPr>
        <p:spPr bwMode="auto">
          <a:xfrm>
            <a:off x="3733800" y="4724400"/>
            <a:ext cx="1752600" cy="16764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41" name="Text Box 5"/>
          <p:cNvSpPr txBox="1">
            <a:spLocks noChangeArrowheads="1"/>
          </p:cNvSpPr>
          <p:nvPr/>
        </p:nvSpPr>
        <p:spPr bwMode="auto">
          <a:xfrm>
            <a:off x="5943600" y="1828800"/>
            <a:ext cx="29718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pPr>
            <a:r>
              <a:rPr lang="it-IT" altLang="it-IT">
                <a:solidFill>
                  <a:srgbClr val="FF0000"/>
                </a:solidFill>
                <a:latin typeface="Trebuchet MS" pitchFamily="34" charset="0"/>
                <a:ea typeface="ＭＳ Ｐゴシック" pitchFamily="34" charset="-128"/>
              </a:rPr>
              <a:t>A livello della biforcazione carotidea è visibile una placca ulcerata:</a:t>
            </a:r>
          </a:p>
          <a:p>
            <a:pPr>
              <a:lnSpc>
                <a:spcPct val="120000"/>
              </a:lnSpc>
              <a:buFontTx/>
              <a:buChar char="•"/>
            </a:pPr>
            <a:r>
              <a:rPr lang="it-IT" altLang="it-IT">
                <a:solidFill>
                  <a:srgbClr val="FF0000"/>
                </a:solidFill>
                <a:latin typeface="Trebuchet MS" pitchFamily="34" charset="0"/>
                <a:ea typeface="ＭＳ Ｐゴシック" pitchFamily="34" charset="-128"/>
              </a:rPr>
              <a:t> area di escavazione (debole riflessione di ultrasuoni)</a:t>
            </a:r>
          </a:p>
          <a:p>
            <a:pPr>
              <a:lnSpc>
                <a:spcPct val="120000"/>
              </a:lnSpc>
              <a:buFontTx/>
              <a:buChar char="•"/>
            </a:pPr>
            <a:r>
              <a:rPr lang="it-IT" altLang="it-IT">
                <a:solidFill>
                  <a:srgbClr val="FF0000"/>
                </a:solidFill>
                <a:latin typeface="Trebuchet MS" pitchFamily="34" charset="0"/>
                <a:ea typeface="ＭＳ Ｐゴシック" pitchFamily="34" charset="-128"/>
              </a:rPr>
              <a:t> placca dai contorni irregolari</a:t>
            </a:r>
          </a:p>
          <a:p>
            <a:pPr>
              <a:lnSpc>
                <a:spcPct val="120000"/>
              </a:lnSpc>
              <a:buFontTx/>
              <a:buChar char="•"/>
            </a:pPr>
            <a:r>
              <a:rPr lang="it-IT" altLang="it-IT">
                <a:solidFill>
                  <a:srgbClr val="FF0000"/>
                </a:solidFill>
                <a:latin typeface="Trebuchet MS" pitchFamily="34" charset="0"/>
                <a:ea typeface="ＭＳ Ｐゴシック" pitchFamily="34" charset="-128"/>
              </a:rPr>
              <a:t> calcificazioni ai margini della zona ulcerata.</a:t>
            </a:r>
          </a:p>
        </p:txBody>
      </p:sp>
      <p:sp>
        <p:nvSpPr>
          <p:cNvPr id="14342" name="Rectangle 6"/>
          <p:cNvSpPr>
            <a:spLocks noChangeArrowheads="1"/>
          </p:cNvSpPr>
          <p:nvPr/>
        </p:nvSpPr>
        <p:spPr bwMode="auto">
          <a:xfrm>
            <a:off x="176213" y="1828800"/>
            <a:ext cx="5486400" cy="4038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it-IT" altLang="it-IT"/>
          </a:p>
        </p:txBody>
      </p:sp>
      <p:sp>
        <p:nvSpPr>
          <p:cNvPr id="14343" name="Text Box 7"/>
          <p:cNvSpPr txBox="1">
            <a:spLocks noChangeArrowheads="1"/>
          </p:cNvSpPr>
          <p:nvPr/>
        </p:nvSpPr>
        <p:spPr bwMode="auto">
          <a:xfrm>
            <a:off x="5546725" y="6308725"/>
            <a:ext cx="1638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t-IT" altLang="it-IT" sz="1600">
                <a:solidFill>
                  <a:srgbClr val="FF0000"/>
                </a:solidFill>
                <a:latin typeface="Trebuchet MS" pitchFamily="34" charset="0"/>
                <a:ea typeface="ＭＳ Ｐゴシック" pitchFamily="34" charset="-128"/>
              </a:rPr>
              <a:t>Placca ulcerata</a:t>
            </a:r>
          </a:p>
        </p:txBody>
      </p:sp>
      <p:sp>
        <p:nvSpPr>
          <p:cNvPr id="14344" name="Freeform 8"/>
          <p:cNvSpPr>
            <a:spLocks/>
          </p:cNvSpPr>
          <p:nvPr/>
        </p:nvSpPr>
        <p:spPr bwMode="auto">
          <a:xfrm>
            <a:off x="3352800" y="4495800"/>
            <a:ext cx="609600" cy="304800"/>
          </a:xfrm>
          <a:custGeom>
            <a:avLst/>
            <a:gdLst>
              <a:gd name="T0" fmla="*/ 0 w 384"/>
              <a:gd name="T1" fmla="*/ 2147483647 h 192"/>
              <a:gd name="T2" fmla="*/ 2147483647 w 384"/>
              <a:gd name="T3" fmla="*/ 2147483647 h 192"/>
              <a:gd name="T4" fmla="*/ 2147483647 w 384"/>
              <a:gd name="T5" fmla="*/ 2147483647 h 192"/>
              <a:gd name="T6" fmla="*/ 2147483647 w 384"/>
              <a:gd name="T7" fmla="*/ 0 h 192"/>
              <a:gd name="T8" fmla="*/ 0 60000 65536"/>
              <a:gd name="T9" fmla="*/ 0 60000 65536"/>
              <a:gd name="T10" fmla="*/ 0 60000 65536"/>
              <a:gd name="T11" fmla="*/ 0 60000 65536"/>
              <a:gd name="T12" fmla="*/ 0 w 384"/>
              <a:gd name="T13" fmla="*/ 0 h 192"/>
              <a:gd name="T14" fmla="*/ 384 w 384"/>
              <a:gd name="T15" fmla="*/ 192 h 192"/>
            </a:gdLst>
            <a:ahLst/>
            <a:cxnLst>
              <a:cxn ang="T8">
                <a:pos x="T0" y="T1"/>
              </a:cxn>
              <a:cxn ang="T9">
                <a:pos x="T2" y="T3"/>
              </a:cxn>
              <a:cxn ang="T10">
                <a:pos x="T4" y="T5"/>
              </a:cxn>
              <a:cxn ang="T11">
                <a:pos x="T6" y="T7"/>
              </a:cxn>
            </a:cxnLst>
            <a:rect l="T12" t="T13" r="T14" b="T15"/>
            <a:pathLst>
              <a:path w="384" h="192">
                <a:moveTo>
                  <a:pt x="0" y="144"/>
                </a:moveTo>
                <a:lnTo>
                  <a:pt x="48" y="192"/>
                </a:lnTo>
                <a:lnTo>
                  <a:pt x="384" y="48"/>
                </a:lnTo>
                <a:lnTo>
                  <a:pt x="384" y="0"/>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345" name="Text Box 9"/>
          <p:cNvSpPr txBox="1">
            <a:spLocks noChangeArrowheads="1"/>
          </p:cNvSpPr>
          <p:nvPr/>
        </p:nvSpPr>
        <p:spPr bwMode="auto">
          <a:xfrm>
            <a:off x="533400" y="6069013"/>
            <a:ext cx="212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t-IT" altLang="it-IT" sz="1600">
                <a:latin typeface="Trebuchet MS" pitchFamily="34" charset="0"/>
                <a:ea typeface="ＭＳ Ｐゴシック" pitchFamily="34" charset="-128"/>
              </a:rPr>
              <a:t>CI: carotide interna.</a:t>
            </a:r>
          </a:p>
        </p:txBody>
      </p:sp>
      <p:sp>
        <p:nvSpPr>
          <p:cNvPr id="10" name="Rettangolo 9"/>
          <p:cNvSpPr/>
          <p:nvPr/>
        </p:nvSpPr>
        <p:spPr>
          <a:xfrm>
            <a:off x="755650" y="1828800"/>
            <a:ext cx="3816350" cy="231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extLst>
      <p:ext uri="{BB962C8B-B14F-4D97-AF65-F5344CB8AC3E}">
        <p14:creationId xmlns:p14="http://schemas.microsoft.com/office/powerpoint/2010/main" val="398901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solidFill>
                  <a:srgbClr val="FF0000"/>
                </a:solidFill>
              </a:rPr>
              <a:t>QUANDO FARE L’ESAME?</a:t>
            </a:r>
          </a:p>
        </p:txBody>
      </p:sp>
      <p:sp>
        <p:nvSpPr>
          <p:cNvPr id="15363" name="Segnaposto contenuto 2"/>
          <p:cNvSpPr>
            <a:spLocks noGrp="1"/>
          </p:cNvSpPr>
          <p:nvPr>
            <p:ph idx="1"/>
          </p:nvPr>
        </p:nvSpPr>
        <p:spPr/>
        <p:txBody>
          <a:bodyPr/>
          <a:lstStyle/>
          <a:p>
            <a:r>
              <a:rPr lang="it-IT" altLang="it-IT" smtClean="0"/>
              <a:t>Pazienti asintomatici:</a:t>
            </a:r>
          </a:p>
          <a:p>
            <a:pPr lvl="1"/>
            <a:r>
              <a:rPr lang="it-IT" altLang="it-IT" smtClean="0"/>
              <a:t>quando vi sia un reperto di soffio sui vasi epiaortici di genesi non cardiaca</a:t>
            </a:r>
          </a:p>
          <a:p>
            <a:pPr lvl="1">
              <a:buFontTx/>
              <a:buNone/>
            </a:pPr>
            <a:r>
              <a:rPr lang="it-IT" altLang="it-IT" smtClean="0"/>
              <a:t> </a:t>
            </a:r>
          </a:p>
          <a:p>
            <a:pPr lvl="1"/>
            <a:r>
              <a:rPr lang="it-IT" altLang="it-IT" smtClean="0"/>
              <a:t>in soggetti appartenenti a popolazioni con elevata probabilità di stenosi carotidea, arteriopatici con claudicatio intermittens, coronaropatici documentati, soggetti di età superiore ai 65 anni con fattori di rischio multipli. </a:t>
            </a:r>
          </a:p>
        </p:txBody>
      </p:sp>
    </p:spTree>
    <p:extLst>
      <p:ext uri="{BB962C8B-B14F-4D97-AF65-F5344CB8AC3E}">
        <p14:creationId xmlns:p14="http://schemas.microsoft.com/office/powerpoint/2010/main" val="527173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smtClean="0">
                <a:solidFill>
                  <a:srgbClr val="FF0000"/>
                </a:solidFill>
              </a:rPr>
              <a:t>QUANDO FARE L’ESAME?</a:t>
            </a:r>
          </a:p>
        </p:txBody>
      </p:sp>
      <p:sp>
        <p:nvSpPr>
          <p:cNvPr id="28675" name="Segnaposto contenuto 2"/>
          <p:cNvSpPr>
            <a:spLocks noGrp="1"/>
          </p:cNvSpPr>
          <p:nvPr>
            <p:ph idx="1"/>
          </p:nvPr>
        </p:nvSpPr>
        <p:spPr>
          <a:xfrm>
            <a:off x="914400" y="1735138"/>
            <a:ext cx="7313613" cy="4502150"/>
          </a:xfrm>
        </p:spPr>
        <p:txBody>
          <a:bodyPr rtlCol="0">
            <a:normAutofit fontScale="92500" lnSpcReduction="20000"/>
          </a:bodyPr>
          <a:lstStyle/>
          <a:p>
            <a:pPr marL="411480" fontAlgn="auto">
              <a:spcAft>
                <a:spcPts val="0"/>
              </a:spcAft>
              <a:buFont typeface="Wingdings"/>
              <a:buChar char=""/>
              <a:defRPr/>
            </a:pPr>
            <a:r>
              <a:rPr lang="it-IT" dirty="0" smtClean="0"/>
              <a:t>Pazienti sintomatici:</a:t>
            </a:r>
          </a:p>
          <a:p>
            <a:pPr marL="740664" lvl="1" fontAlgn="auto">
              <a:spcAft>
                <a:spcPts val="0"/>
              </a:spcAft>
              <a:buFont typeface="Wingdings"/>
              <a:buChar char=""/>
              <a:defRPr/>
            </a:pPr>
            <a:r>
              <a:rPr lang="it-IT" dirty="0" smtClean="0"/>
              <a:t>Lo studio eco-Doppler dei tronchi sovra-aortici è indicato nei soggetti con TIA o ictus recente per un migliore inquadramento </a:t>
            </a:r>
            <a:r>
              <a:rPr lang="it-IT" dirty="0" err="1" smtClean="0"/>
              <a:t>eziopatogenetico</a:t>
            </a:r>
            <a:r>
              <a:rPr lang="it-IT" dirty="0" smtClean="0"/>
              <a:t>. </a:t>
            </a:r>
          </a:p>
          <a:p>
            <a:pPr marL="740664" lvl="1" fontAlgn="auto">
              <a:spcAft>
                <a:spcPts val="0"/>
              </a:spcAft>
              <a:buFont typeface="Wingdings"/>
              <a:buChar char=""/>
              <a:defRPr/>
            </a:pPr>
            <a:r>
              <a:rPr lang="it-IT" dirty="0" smtClean="0"/>
              <a:t>Nelle fasi immediatamente successive all’ospedalizzazione del paziente con ictus cerebrale, lo studio con ultrasuoni dei vasi extra- ed intracranici è utile ai fini di una precoce definizione dei tipi patogenetici, del rischio </a:t>
            </a:r>
            <a:r>
              <a:rPr lang="it-IT" dirty="0" err="1" smtClean="0"/>
              <a:t>tromboembolico</a:t>
            </a:r>
            <a:r>
              <a:rPr lang="it-IT" dirty="0" smtClean="0"/>
              <a:t> e delle decisioni terapeutiche. </a:t>
            </a:r>
          </a:p>
          <a:p>
            <a:pPr marL="740664" lvl="1" fontAlgn="auto">
              <a:spcAft>
                <a:spcPts val="0"/>
              </a:spcAft>
              <a:buFont typeface="Wingdings"/>
              <a:buNone/>
              <a:defRPr/>
            </a:pPr>
            <a:r>
              <a:rPr lang="it-IT" i="1" dirty="0" smtClean="0"/>
              <a:t>				Linee Guida SPREAD 2012</a:t>
            </a:r>
            <a:endParaRPr lang="it-IT" dirty="0" smtClean="0"/>
          </a:p>
          <a:p>
            <a:pPr marL="740664" lvl="1" fontAlgn="auto">
              <a:spcAft>
                <a:spcPts val="0"/>
              </a:spcAft>
              <a:buFont typeface="Wingdings"/>
              <a:buChar char=""/>
              <a:defRPr/>
            </a:pPr>
            <a:endParaRPr lang="it-IT" dirty="0" smtClean="0"/>
          </a:p>
        </p:txBody>
      </p:sp>
    </p:spTree>
    <p:extLst>
      <p:ext uri="{BB962C8B-B14F-4D97-AF65-F5344CB8AC3E}">
        <p14:creationId xmlns:p14="http://schemas.microsoft.com/office/powerpoint/2010/main" val="480155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smtClean="0">
                <a:solidFill>
                  <a:srgbClr val="FF0000"/>
                </a:solidFill>
              </a:rPr>
              <a:t>DOPPLER TRANSCRANICO</a:t>
            </a:r>
          </a:p>
        </p:txBody>
      </p:sp>
      <p:sp>
        <p:nvSpPr>
          <p:cNvPr id="17411" name="Segnaposto contenuto 2"/>
          <p:cNvSpPr>
            <a:spLocks noGrp="1"/>
          </p:cNvSpPr>
          <p:nvPr>
            <p:ph idx="1"/>
          </p:nvPr>
        </p:nvSpPr>
        <p:spPr>
          <a:xfrm>
            <a:off x="457200" y="1752600"/>
            <a:ext cx="8229600" cy="4373563"/>
          </a:xfrm>
        </p:spPr>
        <p:txBody>
          <a:bodyPr/>
          <a:lstStyle/>
          <a:p>
            <a:r>
              <a:rPr lang="it-IT" altLang="it-IT" smtClean="0"/>
              <a:t>Flusso delle arterie della base cranica destinate alla perfusione di determinate regioni del cervello.				</a:t>
            </a:r>
          </a:p>
        </p:txBody>
      </p:sp>
      <p:pic>
        <p:nvPicPr>
          <p:cNvPr id="17412"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25273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CasellaDiTesto 8"/>
          <p:cNvSpPr txBox="1">
            <a:spLocks noChangeArrowheads="1"/>
          </p:cNvSpPr>
          <p:nvPr/>
        </p:nvSpPr>
        <p:spPr bwMode="auto">
          <a:xfrm>
            <a:off x="4343400" y="342900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t-IT" altLang="it-IT" sz="2400">
                <a:latin typeface="Goudy Old Style" pitchFamily="18" charset="0"/>
                <a:ea typeface="ＭＳ Ｐゴシック" pitchFamily="34" charset="-128"/>
              </a:rPr>
              <a:t>Velocità di flusso</a:t>
            </a:r>
          </a:p>
          <a:p>
            <a:endParaRPr lang="it-IT" altLang="it-IT" sz="2400">
              <a:latin typeface="Goudy Old Style" pitchFamily="18" charset="0"/>
              <a:ea typeface="ＭＳ Ｐゴシック" pitchFamily="34" charset="-128"/>
            </a:endParaRPr>
          </a:p>
          <a:p>
            <a:r>
              <a:rPr lang="it-IT" altLang="it-IT" sz="2400">
                <a:latin typeface="Goudy Old Style" pitchFamily="18" charset="0"/>
                <a:ea typeface="ＭＳ Ｐゴシック" pitchFamily="34" charset="-128"/>
              </a:rPr>
              <a:t>Direzione del flusso</a:t>
            </a:r>
          </a:p>
          <a:p>
            <a:endParaRPr lang="it-IT" altLang="it-IT" sz="2400">
              <a:latin typeface="Goudy Old Style" pitchFamily="18" charset="0"/>
              <a:ea typeface="ＭＳ Ｐゴシック" pitchFamily="34" charset="-128"/>
            </a:endParaRPr>
          </a:p>
          <a:p>
            <a:r>
              <a:rPr lang="it-IT" altLang="it-IT" sz="2400">
                <a:latin typeface="Goudy Old Style" pitchFamily="18" charset="0"/>
                <a:ea typeface="ＭＳ Ｐゴシック" pitchFamily="34" charset="-128"/>
              </a:rPr>
              <a:t>Morfologia del flusso</a:t>
            </a:r>
          </a:p>
          <a:p>
            <a:endParaRPr lang="it-IT" altLang="it-IT">
              <a:latin typeface="Goudy Old Style" pitchFamily="18" charset="0"/>
              <a:ea typeface="ＭＳ Ｐゴシック" pitchFamily="34" charset="-128"/>
            </a:endParaRPr>
          </a:p>
        </p:txBody>
      </p:sp>
    </p:spTree>
    <p:extLst>
      <p:ext uri="{BB962C8B-B14F-4D97-AF65-F5344CB8AC3E}">
        <p14:creationId xmlns:p14="http://schemas.microsoft.com/office/powerpoint/2010/main" val="3874715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smtClean="0">
                <a:solidFill>
                  <a:srgbClr val="FF0000"/>
                </a:solidFill>
              </a:rPr>
              <a:t>FINESTRE ACUSTICHE</a:t>
            </a:r>
          </a:p>
        </p:txBody>
      </p:sp>
      <p:sp>
        <p:nvSpPr>
          <p:cNvPr id="18435" name="Segnaposto contenuto 2"/>
          <p:cNvSpPr>
            <a:spLocks noGrp="1"/>
          </p:cNvSpPr>
          <p:nvPr>
            <p:ph idx="1"/>
          </p:nvPr>
        </p:nvSpPr>
        <p:spPr/>
        <p:txBody>
          <a:bodyPr/>
          <a:lstStyle/>
          <a:p>
            <a:pPr>
              <a:lnSpc>
                <a:spcPct val="80000"/>
              </a:lnSpc>
              <a:buFontTx/>
              <a:buNone/>
            </a:pPr>
            <a:r>
              <a:rPr lang="it-IT" altLang="it-IT" sz="2000" b="1" smtClean="0"/>
              <a:t>Forami ed aree più sottili della teca cranica</a:t>
            </a:r>
          </a:p>
          <a:p>
            <a:pPr>
              <a:lnSpc>
                <a:spcPct val="80000"/>
              </a:lnSpc>
              <a:buFontTx/>
              <a:buNone/>
            </a:pPr>
            <a:endParaRPr lang="it-IT" altLang="it-IT" sz="1700" smtClean="0"/>
          </a:p>
          <a:p>
            <a:pPr>
              <a:lnSpc>
                <a:spcPct val="80000"/>
              </a:lnSpc>
            </a:pPr>
            <a:r>
              <a:rPr lang="it-IT" altLang="it-IT" sz="1700" smtClean="0"/>
              <a:t>TEMPORALE </a:t>
            </a:r>
          </a:p>
          <a:p>
            <a:pPr>
              <a:lnSpc>
                <a:spcPct val="80000"/>
              </a:lnSpc>
              <a:buFontTx/>
              <a:buNone/>
            </a:pPr>
            <a:r>
              <a:rPr lang="it-IT" altLang="it-IT" sz="1700" smtClean="0"/>
              <a:t>(assente nel 10% dei casi)</a:t>
            </a:r>
          </a:p>
          <a:p>
            <a:pPr>
              <a:lnSpc>
                <a:spcPct val="80000"/>
              </a:lnSpc>
              <a:buFontTx/>
              <a:buNone/>
            </a:pPr>
            <a:endParaRPr lang="it-IT" altLang="it-IT" sz="1700" smtClean="0"/>
          </a:p>
          <a:p>
            <a:pPr>
              <a:lnSpc>
                <a:spcPct val="80000"/>
              </a:lnSpc>
            </a:pPr>
            <a:r>
              <a:rPr lang="it-IT" altLang="it-IT" sz="1700" smtClean="0"/>
              <a:t>OCCIPITALE</a:t>
            </a:r>
          </a:p>
          <a:p>
            <a:pPr>
              <a:lnSpc>
                <a:spcPct val="80000"/>
              </a:lnSpc>
            </a:pPr>
            <a:endParaRPr lang="it-IT" altLang="it-IT" sz="1700" smtClean="0"/>
          </a:p>
          <a:p>
            <a:pPr>
              <a:lnSpc>
                <a:spcPct val="80000"/>
              </a:lnSpc>
            </a:pPr>
            <a:r>
              <a:rPr lang="it-IT" altLang="it-IT" sz="1700" smtClean="0"/>
              <a:t>ORBITARIA</a:t>
            </a:r>
          </a:p>
        </p:txBody>
      </p:sp>
      <p:pic>
        <p:nvPicPr>
          <p:cNvPr id="1843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362200"/>
            <a:ext cx="39116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913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3"/>
          <p:cNvSpPr>
            <a:spLocks noGrp="1"/>
          </p:cNvSpPr>
          <p:nvPr>
            <p:ph type="title"/>
          </p:nvPr>
        </p:nvSpPr>
        <p:spPr/>
        <p:txBody>
          <a:bodyPr/>
          <a:lstStyle/>
          <a:p>
            <a:r>
              <a:rPr lang="it-IT" altLang="it-IT" smtClean="0">
                <a:solidFill>
                  <a:srgbClr val="FF0000"/>
                </a:solidFill>
              </a:rPr>
              <a:t>INDICAZIONI ALL’ESAME</a:t>
            </a:r>
          </a:p>
        </p:txBody>
      </p:sp>
      <p:sp>
        <p:nvSpPr>
          <p:cNvPr id="19459" name="Segnaposto contenuto 4"/>
          <p:cNvSpPr>
            <a:spLocks noGrp="1"/>
          </p:cNvSpPr>
          <p:nvPr>
            <p:ph idx="1"/>
          </p:nvPr>
        </p:nvSpPr>
        <p:spPr/>
        <p:txBody>
          <a:bodyPr/>
          <a:lstStyle/>
          <a:p>
            <a:r>
              <a:rPr lang="it-IT" altLang="it-IT" smtClean="0"/>
              <a:t>Patologia steno-occlusiva intracranica</a:t>
            </a:r>
          </a:p>
          <a:p>
            <a:r>
              <a:rPr lang="it-IT" altLang="it-IT" smtClean="0"/>
              <a:t>Valutazione circoli di compenso intracranici</a:t>
            </a:r>
          </a:p>
          <a:p>
            <a:r>
              <a:rPr lang="it-IT" altLang="it-IT" smtClean="0"/>
              <a:t>Valutazione del vasospasmo nell’ESA</a:t>
            </a:r>
          </a:p>
          <a:p>
            <a:r>
              <a:rPr lang="it-IT" altLang="it-IT" smtClean="0"/>
              <a:t>Monitoraggio intra operatorio</a:t>
            </a:r>
          </a:p>
          <a:p>
            <a:r>
              <a:rPr lang="it-IT" altLang="it-IT" smtClean="0"/>
              <a:t>Individuazione di microemboli (compreso lo shunt dx-sn)</a:t>
            </a:r>
          </a:p>
          <a:p>
            <a:r>
              <a:rPr lang="it-IT" altLang="it-IT" smtClean="0"/>
              <a:t>Determinazione della morte cerebrale</a:t>
            </a:r>
          </a:p>
        </p:txBody>
      </p:sp>
    </p:spTree>
    <p:extLst>
      <p:ext uri="{BB962C8B-B14F-4D97-AF65-F5344CB8AC3E}">
        <p14:creationId xmlns:p14="http://schemas.microsoft.com/office/powerpoint/2010/main" val="1515300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sz="4100" smtClean="0">
                <a:solidFill>
                  <a:srgbClr val="FF0000"/>
                </a:solidFill>
              </a:rPr>
              <a:t>DOPPLER TRANSCRANICO IN ACUTO</a:t>
            </a:r>
          </a:p>
        </p:txBody>
      </p:sp>
      <p:sp>
        <p:nvSpPr>
          <p:cNvPr id="20483" name="Segnaposto contenuto 2"/>
          <p:cNvSpPr>
            <a:spLocks noGrp="1"/>
          </p:cNvSpPr>
          <p:nvPr>
            <p:ph idx="1"/>
          </p:nvPr>
        </p:nvSpPr>
        <p:spPr/>
        <p:txBody>
          <a:bodyPr/>
          <a:lstStyle/>
          <a:p>
            <a:pPr>
              <a:buFontTx/>
              <a:buNone/>
            </a:pPr>
            <a:endParaRPr lang="it-IT" altLang="it-IT" smtClean="0">
              <a:solidFill>
                <a:srgbClr val="000000"/>
              </a:solidFill>
            </a:endParaRPr>
          </a:p>
          <a:p>
            <a:r>
              <a:rPr lang="it-IT" altLang="it-IT" smtClean="0"/>
              <a:t>Identifica soggetti con occlusione ACM e prognosi potenzialmente peggiore</a:t>
            </a:r>
          </a:p>
          <a:p>
            <a:r>
              <a:rPr lang="it-IT" altLang="it-IT" smtClean="0"/>
              <a:t>Seleziona candidati per Trombolisi</a:t>
            </a:r>
          </a:p>
          <a:p>
            <a:r>
              <a:rPr lang="it-IT" altLang="it-IT" smtClean="0"/>
              <a:t>Rileva la presenza di Segnali Microembolici</a:t>
            </a:r>
          </a:p>
          <a:p>
            <a:pPr>
              <a:buFontTx/>
              <a:buNone/>
            </a:pPr>
            <a:endParaRPr lang="it-IT" altLang="it-IT" smtClean="0"/>
          </a:p>
        </p:txBody>
      </p:sp>
    </p:spTree>
    <p:extLst>
      <p:ext uri="{BB962C8B-B14F-4D97-AF65-F5344CB8AC3E}">
        <p14:creationId xmlns:p14="http://schemas.microsoft.com/office/powerpoint/2010/main" val="13699815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60648"/>
            <a:ext cx="5050904" cy="1143000"/>
          </a:xfrm>
        </p:spPr>
        <p:txBody>
          <a:bodyPr>
            <a:normAutofit fontScale="90000"/>
          </a:bodyPr>
          <a:lstStyle/>
          <a:p>
            <a:pPr algn="l"/>
            <a:r>
              <a:rPr lang="it-IT" sz="4000" dirty="0" smtClean="0">
                <a:latin typeface="Arial" pitchFamily="34" charset="0"/>
                <a:cs typeface="Arial" pitchFamily="34" charset="0"/>
              </a:rPr>
              <a:t>Monitoraggio Intraoperatorio</a:t>
            </a:r>
            <a:endParaRPr lang="it-IT" sz="4000" dirty="0">
              <a:latin typeface="Arial" pitchFamily="34" charset="0"/>
              <a:cs typeface="Arial" pitchFamily="34" charset="0"/>
            </a:endParaRPr>
          </a:p>
        </p:txBody>
      </p:sp>
      <p:sp>
        <p:nvSpPr>
          <p:cNvPr id="3" name="Segnaposto contenuto 2"/>
          <p:cNvSpPr>
            <a:spLocks noGrp="1"/>
          </p:cNvSpPr>
          <p:nvPr>
            <p:ph idx="1"/>
          </p:nvPr>
        </p:nvSpPr>
        <p:spPr>
          <a:xfrm>
            <a:off x="179512" y="1556793"/>
            <a:ext cx="5050904" cy="4176464"/>
          </a:xfrm>
        </p:spPr>
        <p:txBody>
          <a:bodyPr>
            <a:normAutofit fontScale="92500" lnSpcReduction="10000"/>
          </a:bodyPr>
          <a:lstStyle/>
          <a:p>
            <a:pPr marL="0" indent="0">
              <a:buNone/>
            </a:pPr>
            <a:endParaRPr lang="it-IT" sz="2400" dirty="0" smtClean="0">
              <a:latin typeface="Arial" pitchFamily="34" charset="0"/>
              <a:cs typeface="Arial" pitchFamily="34" charset="0"/>
            </a:endParaRPr>
          </a:p>
          <a:p>
            <a:pPr marL="0" indent="0">
              <a:buNone/>
            </a:pPr>
            <a:r>
              <a:rPr lang="it-IT" sz="2400" dirty="0" smtClean="0">
                <a:latin typeface="Arial" pitchFamily="34" charset="0"/>
                <a:cs typeface="Arial" pitchFamily="34" charset="0"/>
              </a:rPr>
              <a:t>Viene svolta in collaborazione con i colleghi della Chirurgia Vertebrale e Neurochirurgia una attività intraoperatoria di monitoraggio dei potenziali evocati motori e somato-sensoriali in corso di intervento per malattie degenerative o traumatiche del rachide cervico-dorsale (scoliosi o stenosi del canale) o neoplasie midollari, più raramente viene effettutato monitoraggio per neoplasie/lesioni cerebrali.</a:t>
            </a:r>
            <a:endParaRPr lang="it-IT" sz="2400" dirty="0">
              <a:latin typeface="Arial" pitchFamily="34" charset="0"/>
              <a:cs typeface="Arial" pitchFamily="34" charset="0"/>
            </a:endParaRPr>
          </a:p>
        </p:txBody>
      </p:sp>
      <p:pic>
        <p:nvPicPr>
          <p:cNvPr id="4098" name="Picture 2" descr="C:\Documents and Settings\pacsneuro\Documenti\Immagini\monitorizacion_electrofis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91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91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4762872" cy="1143000"/>
          </a:xfrm>
        </p:spPr>
        <p:txBody>
          <a:bodyPr>
            <a:normAutofit/>
          </a:bodyPr>
          <a:lstStyle/>
          <a:p>
            <a:pPr algn="l"/>
            <a:r>
              <a:rPr lang="it-IT" sz="4000" dirty="0" smtClean="0">
                <a:latin typeface="Arial" pitchFamily="34" charset="0"/>
                <a:cs typeface="Arial" pitchFamily="34" charset="0"/>
              </a:rPr>
              <a:t>Monitoraggio in ICU</a:t>
            </a:r>
            <a:endParaRPr lang="it-IT" dirty="0">
              <a:latin typeface="Arial" pitchFamily="34" charset="0"/>
              <a:cs typeface="Arial" pitchFamily="34" charset="0"/>
            </a:endParaRPr>
          </a:p>
        </p:txBody>
      </p:sp>
      <p:sp>
        <p:nvSpPr>
          <p:cNvPr id="3" name="Segnaposto contenuto 2"/>
          <p:cNvSpPr>
            <a:spLocks noGrp="1"/>
          </p:cNvSpPr>
          <p:nvPr>
            <p:ph idx="1"/>
          </p:nvPr>
        </p:nvSpPr>
        <p:spPr>
          <a:xfrm>
            <a:off x="107504" y="1844824"/>
            <a:ext cx="5184576" cy="4281339"/>
          </a:xfrm>
        </p:spPr>
        <p:txBody>
          <a:bodyPr>
            <a:normAutofit/>
          </a:bodyPr>
          <a:lstStyle/>
          <a:p>
            <a:pPr marL="0" indent="0">
              <a:buNone/>
            </a:pPr>
            <a:r>
              <a:rPr lang="it-IT" sz="2000" dirty="0" smtClean="0">
                <a:latin typeface="Arial" pitchFamily="34" charset="0"/>
                <a:cs typeface="Arial" pitchFamily="34" charset="0"/>
              </a:rPr>
              <a:t>Nel paziente in coma ricoverato in ICU viene effettuato un monitoraggio sia mediante controlli seriati EEG sia mediante studio dei potenziali evocati </a:t>
            </a:r>
            <a:r>
              <a:rPr lang="it-IT" sz="2000" dirty="0" err="1" smtClean="0">
                <a:latin typeface="Arial" pitchFamily="34" charset="0"/>
                <a:cs typeface="Arial" pitchFamily="34" charset="0"/>
              </a:rPr>
              <a:t>somatosensoriali</a:t>
            </a:r>
            <a:r>
              <a:rPr lang="it-IT" sz="2000" dirty="0" smtClean="0">
                <a:latin typeface="Arial" pitchFamily="34" charset="0"/>
                <a:cs typeface="Arial" pitchFamily="34" charset="0"/>
              </a:rPr>
              <a:t> agli arti superiori (N20) al fine di fornire ai colleghi informazioni di tipo prognostico sulla possibile evoluzione dello stato di coma, escludere complicazioni di tipo epilettico e valutare il livello di sedazione farmacologica.</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Accertamento di morte cerebrale</a:t>
            </a:r>
            <a:endParaRPr lang="it-IT" sz="2000" dirty="0">
              <a:latin typeface="Arial" pitchFamily="34" charset="0"/>
              <a:cs typeface="Arial" pitchFamily="34" charset="0"/>
            </a:endParaRPr>
          </a:p>
        </p:txBody>
      </p:sp>
      <p:pic>
        <p:nvPicPr>
          <p:cNvPr id="5123" name="Picture 3" descr="C:\Documents and Settings\pacsneuro\Documenti\Immagini\rianimazione-aperta-versus-rianimazione-chi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0"/>
            <a:ext cx="37079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87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60648"/>
            <a:ext cx="5976664" cy="1143000"/>
          </a:xfrm>
        </p:spPr>
        <p:txBody>
          <a:bodyPr>
            <a:normAutofit/>
          </a:bodyPr>
          <a:lstStyle/>
          <a:p>
            <a:pPr algn="l"/>
            <a:r>
              <a:rPr lang="it-IT" sz="4000" dirty="0" smtClean="0">
                <a:latin typeface="Arial" pitchFamily="34" charset="0"/>
                <a:cs typeface="Arial" pitchFamily="34" charset="0"/>
              </a:rPr>
              <a:t>Potenziali Evocati Laser</a:t>
            </a:r>
            <a:endParaRPr lang="it-IT" sz="4000" dirty="0">
              <a:latin typeface="Arial" pitchFamily="34" charset="0"/>
              <a:cs typeface="Arial" pitchFamily="34" charset="0"/>
            </a:endParaRPr>
          </a:p>
        </p:txBody>
      </p:sp>
      <p:sp>
        <p:nvSpPr>
          <p:cNvPr id="3" name="Segnaposto contenuto 2"/>
          <p:cNvSpPr>
            <a:spLocks noGrp="1"/>
          </p:cNvSpPr>
          <p:nvPr>
            <p:ph idx="1"/>
          </p:nvPr>
        </p:nvSpPr>
        <p:spPr>
          <a:xfrm>
            <a:off x="179512" y="1772816"/>
            <a:ext cx="5338936" cy="4104456"/>
          </a:xfrm>
        </p:spPr>
        <p:txBody>
          <a:bodyPr>
            <a:normAutofit/>
          </a:bodyPr>
          <a:lstStyle/>
          <a:p>
            <a:pPr marL="0" indent="0">
              <a:buNone/>
            </a:pPr>
            <a:r>
              <a:rPr lang="it-IT" sz="2000" dirty="0" smtClean="0">
                <a:latin typeface="Arial" pitchFamily="34" charset="0"/>
                <a:cs typeface="Arial" pitchFamily="34" charset="0"/>
              </a:rPr>
              <a:t>Metodica diagnostica che permette il selettivo studio delle fibre nocicettive A-delta e C mediante stimolo della cute con Laser CO</a:t>
            </a:r>
          </a:p>
          <a:p>
            <a:pPr marL="0" indent="0">
              <a:buNone/>
            </a:pPr>
            <a:endParaRPr lang="it-IT" sz="2000" dirty="0">
              <a:latin typeface="Arial" pitchFamily="34" charset="0"/>
              <a:cs typeface="Arial" pitchFamily="34" charset="0"/>
            </a:endParaRP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Attualmente è in corso uno studio mediante tale metodica in collaborazione con la S.C. di Chirurgia Toracica (Dr. Mazza) per valutare l’impatto della procedura chirurgica di lobectomia per neoplasia polmonare sul successivo sviluppo da parte del paziente di dolore cronico neuropatico intercostale.</a:t>
            </a:r>
            <a:endParaRPr lang="it-IT" sz="2000" dirty="0">
              <a:latin typeface="Arial" pitchFamily="34" charset="0"/>
              <a:cs typeface="Arial" pitchFamily="34" charset="0"/>
            </a:endParaRPr>
          </a:p>
        </p:txBody>
      </p:sp>
      <p:pic>
        <p:nvPicPr>
          <p:cNvPr id="3074" name="Picture 2" descr="C:\Documents and Settings\pacsneuro\Documenti\Immagini\laser poten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0"/>
            <a:ext cx="2987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21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471488"/>
            <a:ext cx="8229600" cy="654050"/>
          </a:xfrm>
        </p:spPr>
        <p:txBody>
          <a:bodyPr>
            <a:normAutofit fontScale="90000"/>
          </a:bodyPr>
          <a:lstStyle/>
          <a:p>
            <a:r>
              <a:rPr lang="it-IT" sz="4000" dirty="0" smtClean="0"/>
              <a:t>Background</a:t>
            </a:r>
          </a:p>
        </p:txBody>
      </p:sp>
      <p:sp>
        <p:nvSpPr>
          <p:cNvPr id="3075" name="Rectangle 3"/>
          <p:cNvSpPr>
            <a:spLocks noGrp="1"/>
          </p:cNvSpPr>
          <p:nvPr>
            <p:ph type="body" idx="1"/>
          </p:nvPr>
        </p:nvSpPr>
        <p:spPr>
          <a:xfrm>
            <a:off x="467544" y="1556792"/>
            <a:ext cx="8208911" cy="5184576"/>
          </a:xfrm>
        </p:spPr>
        <p:txBody>
          <a:bodyPr/>
          <a:lstStyle/>
          <a:p>
            <a:r>
              <a:rPr lang="it-IT" sz="2400" dirty="0" smtClean="0"/>
              <a:t>L’ecografia è una tecnica basata sull’utilizzo di  ultrasuoni</a:t>
            </a:r>
          </a:p>
          <a:p>
            <a:endParaRPr lang="it-IT" sz="1000" dirty="0" smtClean="0"/>
          </a:p>
          <a:p>
            <a:r>
              <a:rPr lang="it-IT" sz="2400" dirty="0" smtClean="0"/>
              <a:t>Rapida esecuzione, non invasiva, ripetibile, basso costo</a:t>
            </a:r>
          </a:p>
          <a:p>
            <a:endParaRPr lang="it-IT" sz="1000" dirty="0" smtClean="0"/>
          </a:p>
          <a:p>
            <a:pPr>
              <a:lnSpc>
                <a:spcPct val="150000"/>
              </a:lnSpc>
            </a:pPr>
            <a:r>
              <a:rPr lang="it-IT" sz="2400" dirty="0" smtClean="0"/>
              <a:t>Complementare allo studio </a:t>
            </a:r>
            <a:r>
              <a:rPr lang="it-IT" sz="2400" dirty="0" err="1" smtClean="0"/>
              <a:t>elettrodiagnostico</a:t>
            </a:r>
            <a:endParaRPr lang="it-IT" sz="2400" dirty="0" smtClean="0"/>
          </a:p>
          <a:p>
            <a:pPr>
              <a:lnSpc>
                <a:spcPct val="150000"/>
              </a:lnSpc>
            </a:pPr>
            <a:r>
              <a:rPr lang="it-IT" sz="2400" dirty="0" smtClean="0"/>
              <a:t>Fornisce informazioni morfologiche (statiche e dinamiche) e funzionali </a:t>
            </a:r>
          </a:p>
          <a:p>
            <a:endParaRPr lang="it-IT" sz="1000" dirty="0" smtClean="0"/>
          </a:p>
          <a:p>
            <a:r>
              <a:rPr lang="it-IT" sz="2400" dirty="0" smtClean="0"/>
              <a:t>Eccellente risoluzione temporale (real-time) e buona risoluzione spaziale ( fino a 0.1 mm)</a:t>
            </a:r>
          </a:p>
          <a:p>
            <a:endParaRPr lang="it-IT" sz="1000" dirty="0" smtClean="0"/>
          </a:p>
          <a:p>
            <a:r>
              <a:rPr lang="it-IT" sz="2400" dirty="0" smtClean="0"/>
              <a:t>Operatore dipendente</a:t>
            </a:r>
          </a:p>
          <a:p>
            <a:endParaRPr lang="it-IT" sz="1000" dirty="0" smtClean="0"/>
          </a:p>
        </p:txBody>
      </p:sp>
    </p:spTree>
    <p:extLst>
      <p:ext uri="{BB962C8B-B14F-4D97-AF65-F5344CB8AC3E}">
        <p14:creationId xmlns:p14="http://schemas.microsoft.com/office/powerpoint/2010/main" val="1348126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p:cNvSpPr>
          <p:nvPr>
            <p:ph type="body" idx="1"/>
          </p:nvPr>
        </p:nvSpPr>
        <p:spPr>
          <a:xfrm>
            <a:off x="457200" y="1557338"/>
            <a:ext cx="8435975" cy="4852987"/>
          </a:xfrm>
        </p:spPr>
        <p:txBody>
          <a:bodyPr/>
          <a:lstStyle/>
          <a:p>
            <a:pPr>
              <a:lnSpc>
                <a:spcPct val="90000"/>
              </a:lnSpc>
              <a:buFont typeface="Wingdings" pitchFamily="2" charset="2"/>
              <a:buChar char="ü"/>
              <a:defRPr/>
            </a:pPr>
            <a:r>
              <a:rPr lang="it-IT" sz="2400" dirty="0" smtClean="0"/>
              <a:t>Aspetto morfo-strutturale:</a:t>
            </a:r>
          </a:p>
          <a:p>
            <a:pPr>
              <a:lnSpc>
                <a:spcPct val="90000"/>
              </a:lnSpc>
              <a:defRPr/>
            </a:pPr>
            <a:r>
              <a:rPr lang="it-IT" sz="2400" dirty="0" smtClean="0"/>
              <a:t>Spessore/area</a:t>
            </a:r>
          </a:p>
          <a:p>
            <a:pPr>
              <a:lnSpc>
                <a:spcPct val="90000"/>
              </a:lnSpc>
              <a:defRPr/>
            </a:pPr>
            <a:r>
              <a:rPr lang="it-IT" sz="2400" dirty="0" smtClean="0"/>
              <a:t>Ecogenicità</a:t>
            </a:r>
          </a:p>
          <a:p>
            <a:pPr>
              <a:lnSpc>
                <a:spcPct val="90000"/>
              </a:lnSpc>
              <a:defRPr/>
            </a:pPr>
            <a:r>
              <a:rPr lang="it-IT" sz="2400" dirty="0" smtClean="0"/>
              <a:t>Omogeneità</a:t>
            </a:r>
          </a:p>
          <a:p>
            <a:pPr marL="0" indent="0">
              <a:lnSpc>
                <a:spcPct val="90000"/>
              </a:lnSpc>
              <a:buFont typeface="Arial" charset="0"/>
              <a:buNone/>
              <a:defRPr/>
            </a:pPr>
            <a:endParaRPr lang="it-IT" sz="1000" dirty="0" smtClean="0"/>
          </a:p>
          <a:p>
            <a:pPr>
              <a:lnSpc>
                <a:spcPct val="90000"/>
              </a:lnSpc>
              <a:buFont typeface="Wingdings" pitchFamily="2" charset="2"/>
              <a:buChar char="ü"/>
              <a:defRPr/>
            </a:pPr>
            <a:r>
              <a:rPr lang="it-IT" sz="2400" dirty="0" smtClean="0"/>
              <a:t>Rapporti con altre strutture:</a:t>
            </a:r>
          </a:p>
          <a:p>
            <a:pPr>
              <a:lnSpc>
                <a:spcPct val="90000"/>
              </a:lnSpc>
              <a:defRPr/>
            </a:pPr>
            <a:r>
              <a:rPr lang="it-IT" sz="2400" dirty="0" smtClean="0"/>
              <a:t>Vasi</a:t>
            </a:r>
          </a:p>
          <a:p>
            <a:pPr>
              <a:lnSpc>
                <a:spcPct val="90000"/>
              </a:lnSpc>
              <a:defRPr/>
            </a:pPr>
            <a:r>
              <a:rPr lang="it-IT" sz="2400" dirty="0" smtClean="0"/>
              <a:t>Nervi</a:t>
            </a:r>
          </a:p>
          <a:p>
            <a:pPr>
              <a:lnSpc>
                <a:spcPct val="90000"/>
              </a:lnSpc>
              <a:defRPr/>
            </a:pPr>
            <a:r>
              <a:rPr lang="it-IT" sz="2400" dirty="0" smtClean="0"/>
              <a:t>Tessuti molli</a:t>
            </a:r>
          </a:p>
          <a:p>
            <a:pPr marL="0" indent="0">
              <a:lnSpc>
                <a:spcPct val="90000"/>
              </a:lnSpc>
              <a:buFont typeface="Arial" charset="0"/>
              <a:buNone/>
              <a:defRPr/>
            </a:pPr>
            <a:endParaRPr lang="it-IT" sz="1000" dirty="0" smtClean="0"/>
          </a:p>
          <a:p>
            <a:pPr>
              <a:lnSpc>
                <a:spcPct val="90000"/>
              </a:lnSpc>
              <a:buFont typeface="Wingdings" pitchFamily="2" charset="2"/>
              <a:buChar char="ü"/>
              <a:defRPr/>
            </a:pPr>
            <a:r>
              <a:rPr lang="it-IT" sz="2400" dirty="0" smtClean="0"/>
              <a:t>Dati funzionali:</a:t>
            </a:r>
          </a:p>
          <a:p>
            <a:pPr>
              <a:lnSpc>
                <a:spcPct val="90000"/>
              </a:lnSpc>
              <a:defRPr/>
            </a:pPr>
            <a:r>
              <a:rPr lang="it-IT" sz="2400" dirty="0" smtClean="0"/>
              <a:t>Modificazioni contrattilità</a:t>
            </a:r>
          </a:p>
          <a:p>
            <a:pPr>
              <a:lnSpc>
                <a:spcPct val="90000"/>
              </a:lnSpc>
              <a:defRPr/>
            </a:pPr>
            <a:r>
              <a:rPr lang="it-IT" sz="2400" dirty="0" smtClean="0"/>
              <a:t>Modificazioni vascolarizzazione</a:t>
            </a:r>
          </a:p>
        </p:txBody>
      </p:sp>
      <p:sp>
        <p:nvSpPr>
          <p:cNvPr id="4" name="Rettangolo 3"/>
          <p:cNvSpPr/>
          <p:nvPr/>
        </p:nvSpPr>
        <p:spPr>
          <a:xfrm>
            <a:off x="1619250" y="476250"/>
            <a:ext cx="5905500" cy="708025"/>
          </a:xfrm>
          <a:prstGeom prst="rect">
            <a:avLst/>
          </a:prstGeom>
        </p:spPr>
        <p:txBody>
          <a:bodyPr>
            <a:spAutoFit/>
          </a:bodyPr>
          <a:lstStyle/>
          <a:p>
            <a:pPr algn="ctr">
              <a:defRPr/>
            </a:pPr>
            <a:r>
              <a:rPr lang="it-IT" sz="4000" dirty="0">
                <a:latin typeface="+mj-lt"/>
              </a:rPr>
              <a:t>Studio del muscolo</a:t>
            </a:r>
          </a:p>
        </p:txBody>
      </p:sp>
    </p:spTree>
    <p:extLst>
      <p:ext uri="{BB962C8B-B14F-4D97-AF65-F5344CB8AC3E}">
        <p14:creationId xmlns:p14="http://schemas.microsoft.com/office/powerpoint/2010/main" val="2678287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2" cstate="print"/>
          <a:srcRect b="11423"/>
          <a:stretch>
            <a:fillRect/>
          </a:stretch>
        </p:blipFill>
        <p:spPr bwMode="auto">
          <a:xfrm>
            <a:off x="683568" y="3429000"/>
            <a:ext cx="8229600" cy="3541713"/>
          </a:xfrm>
          <a:prstGeom prst="rect">
            <a:avLst/>
          </a:prstGeom>
          <a:noFill/>
          <a:ln w="9525">
            <a:noFill/>
            <a:miter lim="800000"/>
            <a:headEnd/>
            <a:tailEnd/>
          </a:ln>
        </p:spPr>
      </p:pic>
      <p:sp>
        <p:nvSpPr>
          <p:cNvPr id="2" name="Titolo 1"/>
          <p:cNvSpPr>
            <a:spLocks noGrp="1"/>
          </p:cNvSpPr>
          <p:nvPr>
            <p:ph type="title"/>
          </p:nvPr>
        </p:nvSpPr>
        <p:spPr>
          <a:xfrm>
            <a:off x="457200" y="260648"/>
            <a:ext cx="8229600" cy="864096"/>
          </a:xfrm>
        </p:spPr>
        <p:txBody>
          <a:bodyPr>
            <a:normAutofit/>
          </a:bodyPr>
          <a:lstStyle/>
          <a:p>
            <a:r>
              <a:rPr lang="it-IT" sz="4000" dirty="0" smtClean="0"/>
              <a:t>Struttura del tessuto muscolare</a:t>
            </a:r>
            <a:endParaRPr lang="it-IT" sz="4000" dirty="0"/>
          </a:p>
        </p:txBody>
      </p:sp>
      <p:grpSp>
        <p:nvGrpSpPr>
          <p:cNvPr id="3" name="Gruppo 19"/>
          <p:cNvGrpSpPr/>
          <p:nvPr/>
        </p:nvGrpSpPr>
        <p:grpSpPr>
          <a:xfrm>
            <a:off x="5436096" y="2880320"/>
            <a:ext cx="2943225" cy="548680"/>
            <a:chOff x="6200775" y="6309320"/>
            <a:chExt cx="2943225" cy="548680"/>
          </a:xfrm>
        </p:grpSpPr>
        <p:pic>
          <p:nvPicPr>
            <p:cNvPr id="69635" name="Picture 3"/>
            <p:cNvPicPr>
              <a:picLocks noChangeAspect="1" noChangeArrowheads="1"/>
            </p:cNvPicPr>
            <p:nvPr/>
          </p:nvPicPr>
          <p:blipFill>
            <a:blip r:embed="rId3" cstate="print"/>
            <a:srcRect/>
            <a:stretch>
              <a:fillRect/>
            </a:stretch>
          </p:blipFill>
          <p:spPr bwMode="auto">
            <a:xfrm>
              <a:off x="6200775" y="6438900"/>
              <a:ext cx="2943225" cy="419100"/>
            </a:xfrm>
            <a:prstGeom prst="rect">
              <a:avLst/>
            </a:prstGeom>
            <a:noFill/>
            <a:ln w="9525">
              <a:noFill/>
              <a:miter lim="800000"/>
              <a:headEnd/>
              <a:tailEnd/>
            </a:ln>
          </p:spPr>
        </p:pic>
        <p:pic>
          <p:nvPicPr>
            <p:cNvPr id="69636" name="Picture 4"/>
            <p:cNvPicPr>
              <a:picLocks noChangeAspect="1" noChangeArrowheads="1"/>
            </p:cNvPicPr>
            <p:nvPr/>
          </p:nvPicPr>
          <p:blipFill>
            <a:blip r:embed="rId4" cstate="print"/>
            <a:srcRect/>
            <a:stretch>
              <a:fillRect/>
            </a:stretch>
          </p:blipFill>
          <p:spPr bwMode="auto">
            <a:xfrm>
              <a:off x="7164288" y="6309320"/>
              <a:ext cx="857250" cy="180975"/>
            </a:xfrm>
            <a:prstGeom prst="rect">
              <a:avLst/>
            </a:prstGeom>
            <a:noFill/>
            <a:ln w="9525">
              <a:noFill/>
              <a:miter lim="800000"/>
              <a:headEnd/>
              <a:tailEnd/>
            </a:ln>
          </p:spPr>
        </p:pic>
      </p:grpSp>
      <p:pic>
        <p:nvPicPr>
          <p:cNvPr id="12" name="Picture 6"/>
          <p:cNvPicPr>
            <a:picLocks noChangeAspect="1" noChangeArrowheads="1"/>
          </p:cNvPicPr>
          <p:nvPr/>
        </p:nvPicPr>
        <p:blipFill>
          <a:blip r:embed="rId5" cstate="print"/>
          <a:srcRect b="21034"/>
          <a:stretch>
            <a:fillRect/>
          </a:stretch>
        </p:blipFill>
        <p:spPr bwMode="auto">
          <a:xfrm>
            <a:off x="755576" y="1124744"/>
            <a:ext cx="4378862" cy="2568569"/>
          </a:xfrm>
          <a:prstGeom prst="rect">
            <a:avLst/>
          </a:prstGeom>
          <a:noFill/>
          <a:ln w="9525">
            <a:noFill/>
            <a:miter lim="800000"/>
            <a:headEnd/>
            <a:tailEnd/>
          </a:ln>
        </p:spPr>
      </p:pic>
      <p:sp>
        <p:nvSpPr>
          <p:cNvPr id="14" name="CasellaDiTesto 13"/>
          <p:cNvSpPr txBox="1"/>
          <p:nvPr/>
        </p:nvSpPr>
        <p:spPr>
          <a:xfrm>
            <a:off x="3406246" y="3265239"/>
            <a:ext cx="1010800" cy="307777"/>
          </a:xfrm>
          <a:prstGeom prst="rect">
            <a:avLst/>
          </a:prstGeom>
          <a:solidFill>
            <a:schemeClr val="bg1"/>
          </a:solidFill>
        </p:spPr>
        <p:txBody>
          <a:bodyPr wrap="square" rtlCol="0">
            <a:spAutoFit/>
          </a:bodyPr>
          <a:lstStyle/>
          <a:p>
            <a:r>
              <a:rPr lang="it-IT" sz="1400" b="1" dirty="0" err="1" smtClean="0"/>
              <a:t>Perimisio</a:t>
            </a:r>
            <a:endParaRPr lang="it-IT" sz="1400" b="1" dirty="0"/>
          </a:p>
        </p:txBody>
      </p:sp>
      <p:sp>
        <p:nvSpPr>
          <p:cNvPr id="15" name="CasellaDiTesto 14"/>
          <p:cNvSpPr txBox="1"/>
          <p:nvPr/>
        </p:nvSpPr>
        <p:spPr>
          <a:xfrm>
            <a:off x="1305350" y="1916832"/>
            <a:ext cx="948768" cy="307777"/>
          </a:xfrm>
          <a:prstGeom prst="rect">
            <a:avLst/>
          </a:prstGeom>
          <a:solidFill>
            <a:schemeClr val="bg1"/>
          </a:solidFill>
        </p:spPr>
        <p:txBody>
          <a:bodyPr wrap="square" rtlCol="0">
            <a:spAutoFit/>
          </a:bodyPr>
          <a:lstStyle/>
          <a:p>
            <a:r>
              <a:rPr lang="it-IT" sz="1400" b="1" dirty="0" err="1" smtClean="0"/>
              <a:t>Epimisio</a:t>
            </a:r>
            <a:endParaRPr lang="it-IT" sz="1400" b="1" dirty="0"/>
          </a:p>
        </p:txBody>
      </p:sp>
      <p:cxnSp>
        <p:nvCxnSpPr>
          <p:cNvPr id="16" name="Connettore 2 15"/>
          <p:cNvCxnSpPr>
            <a:stCxn id="15" idx="2"/>
          </p:cNvCxnSpPr>
          <p:nvPr/>
        </p:nvCxnSpPr>
        <p:spPr>
          <a:xfrm>
            <a:off x="1779734" y="2224609"/>
            <a:ext cx="258360" cy="556319"/>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14" idx="0"/>
          </p:cNvCxnSpPr>
          <p:nvPr/>
        </p:nvCxnSpPr>
        <p:spPr>
          <a:xfrm flipH="1" flipV="1">
            <a:off x="3622270" y="2420888"/>
            <a:ext cx="289376" cy="844351"/>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67544" y="4437112"/>
            <a:ext cx="1082808" cy="261610"/>
          </a:xfrm>
          <a:prstGeom prst="rect">
            <a:avLst/>
          </a:prstGeom>
          <a:solidFill>
            <a:schemeClr val="bg1"/>
          </a:solidFill>
        </p:spPr>
        <p:txBody>
          <a:bodyPr wrap="square" rtlCol="0">
            <a:spAutoFit/>
          </a:bodyPr>
          <a:lstStyle/>
          <a:p>
            <a:r>
              <a:rPr lang="it-IT" sz="1100" b="1" dirty="0" smtClean="0"/>
              <a:t>Sottocutaneo</a:t>
            </a:r>
            <a:endParaRPr lang="it-IT" sz="1100" b="1" dirty="0"/>
          </a:p>
        </p:txBody>
      </p:sp>
      <p:sp>
        <p:nvSpPr>
          <p:cNvPr id="28" name="CasellaDiTesto 27"/>
          <p:cNvSpPr txBox="1"/>
          <p:nvPr/>
        </p:nvSpPr>
        <p:spPr>
          <a:xfrm>
            <a:off x="467544" y="4031486"/>
            <a:ext cx="504056" cy="261610"/>
          </a:xfrm>
          <a:prstGeom prst="rect">
            <a:avLst/>
          </a:prstGeom>
          <a:solidFill>
            <a:schemeClr val="bg1"/>
          </a:solidFill>
        </p:spPr>
        <p:txBody>
          <a:bodyPr wrap="square" rtlCol="0">
            <a:spAutoFit/>
          </a:bodyPr>
          <a:lstStyle/>
          <a:p>
            <a:r>
              <a:rPr lang="it-IT" sz="1100" b="1" dirty="0" smtClean="0"/>
              <a:t>Cute</a:t>
            </a:r>
            <a:endParaRPr lang="it-IT" sz="1100" b="1" dirty="0"/>
          </a:p>
        </p:txBody>
      </p:sp>
      <p:sp>
        <p:nvSpPr>
          <p:cNvPr id="29" name="CasellaDiTesto 28"/>
          <p:cNvSpPr txBox="1"/>
          <p:nvPr/>
        </p:nvSpPr>
        <p:spPr>
          <a:xfrm>
            <a:off x="467544" y="4967590"/>
            <a:ext cx="864096" cy="261610"/>
          </a:xfrm>
          <a:prstGeom prst="rect">
            <a:avLst/>
          </a:prstGeom>
          <a:solidFill>
            <a:schemeClr val="bg1"/>
          </a:solidFill>
        </p:spPr>
        <p:txBody>
          <a:bodyPr wrap="square" rtlCol="0">
            <a:spAutoFit/>
          </a:bodyPr>
          <a:lstStyle/>
          <a:p>
            <a:r>
              <a:rPr lang="it-IT" sz="1100" b="1" dirty="0" smtClean="0"/>
              <a:t>Fascia m.</a:t>
            </a:r>
            <a:endParaRPr lang="it-IT" sz="1100" b="1" dirty="0"/>
          </a:p>
        </p:txBody>
      </p:sp>
      <p:sp>
        <p:nvSpPr>
          <p:cNvPr id="30" name="CasellaDiTesto 29"/>
          <p:cNvSpPr txBox="1"/>
          <p:nvPr/>
        </p:nvSpPr>
        <p:spPr>
          <a:xfrm>
            <a:off x="395536" y="6309320"/>
            <a:ext cx="648072" cy="261610"/>
          </a:xfrm>
          <a:prstGeom prst="rect">
            <a:avLst/>
          </a:prstGeom>
          <a:solidFill>
            <a:schemeClr val="bg1"/>
          </a:solidFill>
        </p:spPr>
        <p:txBody>
          <a:bodyPr wrap="square" rtlCol="0">
            <a:spAutoFit/>
          </a:bodyPr>
          <a:lstStyle/>
          <a:p>
            <a:r>
              <a:rPr lang="it-IT" sz="1100" b="1" dirty="0"/>
              <a:t>O</a:t>
            </a:r>
            <a:r>
              <a:rPr lang="it-IT" sz="1100" b="1" dirty="0" smtClean="0"/>
              <a:t>sso</a:t>
            </a:r>
            <a:endParaRPr lang="it-IT" sz="1100" b="1" dirty="0"/>
          </a:p>
        </p:txBody>
      </p:sp>
      <p:cxnSp>
        <p:nvCxnSpPr>
          <p:cNvPr id="32" name="Connettore 2 31"/>
          <p:cNvCxnSpPr>
            <a:stCxn id="28" idx="3"/>
          </p:cNvCxnSpPr>
          <p:nvPr/>
        </p:nvCxnSpPr>
        <p:spPr>
          <a:xfrm flipV="1">
            <a:off x="971600" y="3861048"/>
            <a:ext cx="864096" cy="301243"/>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V="1">
            <a:off x="1547664" y="4005064"/>
            <a:ext cx="864096" cy="517268"/>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1331640" y="4149080"/>
            <a:ext cx="1368152" cy="936104"/>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467544" y="5327630"/>
            <a:ext cx="864096" cy="261610"/>
          </a:xfrm>
          <a:prstGeom prst="rect">
            <a:avLst/>
          </a:prstGeom>
          <a:solidFill>
            <a:schemeClr val="bg1"/>
          </a:solidFill>
        </p:spPr>
        <p:txBody>
          <a:bodyPr wrap="square" rtlCol="0">
            <a:spAutoFit/>
          </a:bodyPr>
          <a:lstStyle/>
          <a:p>
            <a:r>
              <a:rPr lang="it-IT" sz="1100" b="1" dirty="0" smtClean="0"/>
              <a:t>Muscolo</a:t>
            </a:r>
            <a:endParaRPr lang="it-IT" sz="1100" b="1" dirty="0"/>
          </a:p>
        </p:txBody>
      </p:sp>
      <p:cxnSp>
        <p:nvCxnSpPr>
          <p:cNvPr id="39" name="Connettore 2 38"/>
          <p:cNvCxnSpPr/>
          <p:nvPr/>
        </p:nvCxnSpPr>
        <p:spPr>
          <a:xfrm flipV="1">
            <a:off x="1331640" y="4761527"/>
            <a:ext cx="1080120" cy="648072"/>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30" idx="3"/>
          </p:cNvCxnSpPr>
          <p:nvPr/>
        </p:nvCxnSpPr>
        <p:spPr>
          <a:xfrm flipV="1">
            <a:off x="1043608" y="5877272"/>
            <a:ext cx="1584176" cy="562853"/>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467544" y="5759678"/>
            <a:ext cx="864096" cy="261610"/>
          </a:xfrm>
          <a:prstGeom prst="rect">
            <a:avLst/>
          </a:prstGeom>
          <a:solidFill>
            <a:schemeClr val="bg1"/>
          </a:solidFill>
        </p:spPr>
        <p:txBody>
          <a:bodyPr wrap="square" rtlCol="0">
            <a:spAutoFit/>
          </a:bodyPr>
          <a:lstStyle/>
          <a:p>
            <a:r>
              <a:rPr lang="it-IT" sz="1100" b="1" dirty="0" smtClean="0"/>
              <a:t>Vasi/nervi</a:t>
            </a:r>
            <a:endParaRPr lang="it-IT" sz="1100" b="1" dirty="0"/>
          </a:p>
        </p:txBody>
      </p:sp>
      <p:cxnSp>
        <p:nvCxnSpPr>
          <p:cNvPr id="50" name="Connettore 2 49"/>
          <p:cNvCxnSpPr/>
          <p:nvPr/>
        </p:nvCxnSpPr>
        <p:spPr>
          <a:xfrm flipV="1">
            <a:off x="1331640" y="5445224"/>
            <a:ext cx="576064" cy="432048"/>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9488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9"/>
          <p:cNvGrpSpPr/>
          <p:nvPr/>
        </p:nvGrpSpPr>
        <p:grpSpPr>
          <a:xfrm>
            <a:off x="1763688" y="980728"/>
            <a:ext cx="5112568" cy="1944216"/>
            <a:chOff x="179512" y="1124744"/>
            <a:chExt cx="6121127" cy="2518360"/>
          </a:xfrm>
        </p:grpSpPr>
        <p:pic>
          <p:nvPicPr>
            <p:cNvPr id="10245" name="Picture 2"/>
            <p:cNvPicPr>
              <a:picLocks noChangeAspect="1" noChangeArrowheads="1"/>
            </p:cNvPicPr>
            <p:nvPr/>
          </p:nvPicPr>
          <p:blipFill>
            <a:blip r:embed="rId2" cstate="print"/>
            <a:srcRect b="20715"/>
            <a:stretch>
              <a:fillRect/>
            </a:stretch>
          </p:blipFill>
          <p:spPr bwMode="auto">
            <a:xfrm>
              <a:off x="179512" y="1124744"/>
              <a:ext cx="6121127" cy="2518360"/>
            </a:xfrm>
            <a:prstGeom prst="rect">
              <a:avLst/>
            </a:prstGeom>
            <a:noFill/>
            <a:ln w="9525">
              <a:noFill/>
              <a:miter lim="800000"/>
              <a:headEnd/>
              <a:tailEnd/>
            </a:ln>
            <a:effectLst>
              <a:prstShdw prst="shdw13" dist="96720" dir="14808085">
                <a:srgbClr val="808080">
                  <a:alpha val="50000"/>
                </a:srgbClr>
              </a:prstShdw>
            </a:effectLst>
          </p:spPr>
        </p:pic>
        <p:grpSp>
          <p:nvGrpSpPr>
            <p:cNvPr id="3" name="Gruppo 4"/>
            <p:cNvGrpSpPr>
              <a:grpSpLocks/>
            </p:cNvGrpSpPr>
            <p:nvPr/>
          </p:nvGrpSpPr>
          <p:grpSpPr bwMode="auto">
            <a:xfrm>
              <a:off x="2195736" y="3429000"/>
              <a:ext cx="2589212" cy="160337"/>
              <a:chOff x="5983612" y="6484260"/>
              <a:chExt cx="2588916" cy="160921"/>
            </a:xfrm>
          </p:grpSpPr>
          <p:pic>
            <p:nvPicPr>
              <p:cNvPr id="10246" name="Picture 4"/>
              <p:cNvPicPr>
                <a:picLocks noChangeAspect="1" noChangeArrowheads="1"/>
              </p:cNvPicPr>
              <p:nvPr/>
            </p:nvPicPr>
            <p:blipFill>
              <a:blip r:embed="rId3" cstate="print"/>
              <a:srcRect/>
              <a:stretch>
                <a:fillRect/>
              </a:stretch>
            </p:blipFill>
            <p:spPr bwMode="auto">
              <a:xfrm>
                <a:off x="5983612" y="6519122"/>
                <a:ext cx="857256" cy="102054"/>
              </a:xfrm>
              <a:prstGeom prst="rect">
                <a:avLst/>
              </a:prstGeom>
              <a:noFill/>
              <a:ln w="9525">
                <a:noFill/>
                <a:miter lim="800000"/>
                <a:headEnd/>
                <a:tailEnd/>
              </a:ln>
            </p:spPr>
          </p:pic>
          <p:pic>
            <p:nvPicPr>
              <p:cNvPr id="10247" name="Picture 5"/>
              <p:cNvPicPr>
                <a:picLocks noChangeAspect="1" noChangeArrowheads="1"/>
              </p:cNvPicPr>
              <p:nvPr/>
            </p:nvPicPr>
            <p:blipFill>
              <a:blip r:embed="rId4" cstate="print"/>
              <a:srcRect/>
              <a:stretch>
                <a:fillRect/>
              </a:stretch>
            </p:blipFill>
            <p:spPr bwMode="auto">
              <a:xfrm>
                <a:off x="6924700" y="6484260"/>
                <a:ext cx="1647828" cy="160921"/>
              </a:xfrm>
              <a:prstGeom prst="rect">
                <a:avLst/>
              </a:prstGeom>
              <a:noFill/>
              <a:ln w="9525">
                <a:noFill/>
                <a:miter lim="800000"/>
                <a:headEnd/>
                <a:tailEnd/>
              </a:ln>
            </p:spPr>
          </p:pic>
        </p:grpSp>
      </p:grpSp>
      <p:pic>
        <p:nvPicPr>
          <p:cNvPr id="11" name="Picture 2" descr="C:\Users\Marinoni\Desktop\Lori-corso TNFP\New Folder\MyLabExport\MyLabExport\C---------------_20121212105203_1101530.bmp"/>
          <p:cNvPicPr>
            <a:picLocks noGrp="1" noChangeAspect="1" noChangeArrowheads="1"/>
          </p:cNvPicPr>
          <p:nvPr>
            <p:ph idx="1"/>
          </p:nvPr>
        </p:nvPicPr>
        <p:blipFill>
          <a:blip r:embed="rId5" cstate="print"/>
          <a:srcRect l="18758" t="16707" r="4613" b="7660"/>
          <a:stretch>
            <a:fillRect/>
          </a:stretch>
        </p:blipFill>
        <p:spPr>
          <a:xfrm>
            <a:off x="1835696" y="2924944"/>
            <a:ext cx="2520280" cy="2060848"/>
          </a:xfrm>
          <a:noFill/>
        </p:spPr>
      </p:pic>
      <p:pic>
        <p:nvPicPr>
          <p:cNvPr id="12" name="Picture 3" descr="C:\Users\Marinoni\Desktop\Lori-corso TNFP\New Folder\MyLabExport\MyLabExport\C---------------_20121212105203_1105370.bmp"/>
          <p:cNvPicPr>
            <a:picLocks noChangeAspect="1" noChangeArrowheads="1"/>
          </p:cNvPicPr>
          <p:nvPr/>
        </p:nvPicPr>
        <p:blipFill>
          <a:blip r:embed="rId6" cstate="print"/>
          <a:srcRect l="18465" t="19832" r="11212" b="6300"/>
          <a:stretch>
            <a:fillRect/>
          </a:stretch>
        </p:blipFill>
        <p:spPr bwMode="auto">
          <a:xfrm>
            <a:off x="1835696" y="4797152"/>
            <a:ext cx="2520279" cy="2060848"/>
          </a:xfrm>
          <a:prstGeom prst="rect">
            <a:avLst/>
          </a:prstGeom>
          <a:noFill/>
          <a:ln w="9525">
            <a:noFill/>
            <a:miter lim="800000"/>
            <a:headEnd/>
            <a:tailEnd/>
          </a:ln>
        </p:spPr>
      </p:pic>
      <p:pic>
        <p:nvPicPr>
          <p:cNvPr id="13" name="Picture 4" descr="C:\Users\Marinoni\Desktop\Lori-corso TNFP\New Folder\MyLabExport\MyLabExport\C---------------_20121212105203_1108110.bmp"/>
          <p:cNvPicPr>
            <a:picLocks noChangeAspect="1" noChangeArrowheads="1"/>
          </p:cNvPicPr>
          <p:nvPr/>
        </p:nvPicPr>
        <p:blipFill>
          <a:blip r:embed="rId7" cstate="print"/>
          <a:srcRect l="19698" t="17438" r="3979" b="5923"/>
          <a:stretch>
            <a:fillRect/>
          </a:stretch>
        </p:blipFill>
        <p:spPr bwMode="auto">
          <a:xfrm>
            <a:off x="4355976" y="2924944"/>
            <a:ext cx="2520280" cy="2088232"/>
          </a:xfrm>
          <a:prstGeom prst="rect">
            <a:avLst/>
          </a:prstGeom>
          <a:noFill/>
          <a:ln w="9525">
            <a:noFill/>
            <a:miter lim="800000"/>
            <a:headEnd/>
            <a:tailEnd/>
          </a:ln>
        </p:spPr>
      </p:pic>
      <p:pic>
        <p:nvPicPr>
          <p:cNvPr id="14" name="Picture 5" descr="C:\Users\Marinoni\Desktop\Lori-corso TNFP\New Folder\MyLabExport\MyLabExport\C---------------_20121212105203_1112490.bmp"/>
          <p:cNvPicPr>
            <a:picLocks noChangeAspect="1" noChangeArrowheads="1"/>
          </p:cNvPicPr>
          <p:nvPr/>
        </p:nvPicPr>
        <p:blipFill>
          <a:blip r:embed="rId8" cstate="print"/>
          <a:srcRect l="20238" t="17249" r="3979" b="6490"/>
          <a:stretch>
            <a:fillRect/>
          </a:stretch>
        </p:blipFill>
        <p:spPr bwMode="auto">
          <a:xfrm>
            <a:off x="4355976" y="4797152"/>
            <a:ext cx="2520280" cy="2060848"/>
          </a:xfrm>
          <a:prstGeom prst="rect">
            <a:avLst/>
          </a:prstGeom>
          <a:noFill/>
          <a:ln w="9525">
            <a:noFill/>
            <a:miter lim="800000"/>
            <a:headEnd/>
            <a:tailEnd/>
          </a:ln>
        </p:spPr>
      </p:pic>
      <p:sp>
        <p:nvSpPr>
          <p:cNvPr id="15" name="Rettangolo 14"/>
          <p:cNvSpPr/>
          <p:nvPr/>
        </p:nvSpPr>
        <p:spPr>
          <a:xfrm>
            <a:off x="683568" y="188640"/>
            <a:ext cx="7920880" cy="707886"/>
          </a:xfrm>
          <a:prstGeom prst="rect">
            <a:avLst/>
          </a:prstGeom>
        </p:spPr>
        <p:txBody>
          <a:bodyPr wrap="square">
            <a:spAutoFit/>
          </a:bodyPr>
          <a:lstStyle/>
          <a:p>
            <a:pPr algn="ctr"/>
            <a:r>
              <a:rPr lang="it-IT" sz="4000" dirty="0" smtClean="0"/>
              <a:t>Ecogenicità del tessuto muscolare</a:t>
            </a:r>
            <a:endParaRPr lang="it-IT" sz="4000" dirty="0"/>
          </a:p>
        </p:txBody>
      </p:sp>
    </p:spTree>
    <p:extLst>
      <p:ext uri="{BB962C8B-B14F-4D97-AF65-F5344CB8AC3E}">
        <p14:creationId xmlns:p14="http://schemas.microsoft.com/office/powerpoint/2010/main" val="425420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b="32054"/>
          <a:stretch>
            <a:fillRect/>
          </a:stretch>
        </p:blipFill>
        <p:spPr>
          <a:xfrm>
            <a:off x="899592" y="908720"/>
            <a:ext cx="8215312" cy="3074988"/>
          </a:xfrm>
        </p:spPr>
      </p:pic>
      <p:pic>
        <p:nvPicPr>
          <p:cNvPr id="26627" name="Picture 3"/>
          <p:cNvPicPr>
            <a:picLocks noChangeAspect="1" noChangeArrowheads="1"/>
          </p:cNvPicPr>
          <p:nvPr/>
        </p:nvPicPr>
        <p:blipFill>
          <a:blip r:embed="rId3" cstate="print"/>
          <a:srcRect/>
          <a:stretch>
            <a:fillRect/>
          </a:stretch>
        </p:blipFill>
        <p:spPr bwMode="auto">
          <a:xfrm>
            <a:off x="5357813" y="6429375"/>
            <a:ext cx="3314700" cy="190500"/>
          </a:xfrm>
          <a:prstGeom prst="rect">
            <a:avLst/>
          </a:prstGeom>
          <a:noFill/>
          <a:ln w="9525">
            <a:noFill/>
            <a:miter lim="800000"/>
            <a:headEnd/>
            <a:tailEnd/>
          </a:ln>
        </p:spPr>
      </p:pic>
      <p:grpSp>
        <p:nvGrpSpPr>
          <p:cNvPr id="2" name="Gruppo 19"/>
          <p:cNvGrpSpPr>
            <a:grpSpLocks/>
          </p:cNvGrpSpPr>
          <p:nvPr/>
        </p:nvGrpSpPr>
        <p:grpSpPr bwMode="auto">
          <a:xfrm rot="-5400000">
            <a:off x="4499930" y="-2763924"/>
            <a:ext cx="360039" cy="6553200"/>
            <a:chOff x="7929586" y="2538406"/>
            <a:chExt cx="642942" cy="2828945"/>
          </a:xfrm>
        </p:grpSpPr>
        <p:sp>
          <p:nvSpPr>
            <p:cNvPr id="6" name="Rettangolo 5"/>
            <p:cNvSpPr>
              <a:spLocks noChangeArrowheads="1"/>
            </p:cNvSpPr>
            <p:nvPr/>
          </p:nvSpPr>
          <p:spPr bwMode="auto">
            <a:xfrm>
              <a:off x="7935936" y="2538406"/>
              <a:ext cx="642942" cy="357045"/>
            </a:xfrm>
            <a:prstGeom prst="rect">
              <a:avLst/>
            </a:prstGeom>
            <a:solidFill>
              <a:schemeClr val="tx1"/>
            </a:solidFill>
            <a:ln>
              <a:noFill/>
            </a:ln>
            <a:extLst/>
          </p:spPr>
          <p:txBody>
            <a:bodyPr vert="eaVert" anchor="ctr"/>
            <a:lstStyle/>
            <a:p>
              <a:pPr algn="ctr">
                <a:defRPr/>
              </a:pPr>
              <a:endParaRPr lang="it-IT">
                <a:solidFill>
                  <a:schemeClr val="lt1"/>
                </a:solidFill>
                <a:latin typeface="+mn-lt"/>
              </a:endParaRPr>
            </a:p>
          </p:txBody>
        </p:sp>
        <p:sp>
          <p:nvSpPr>
            <p:cNvPr id="12" name="Rettangolo 11"/>
            <p:cNvSpPr>
              <a:spLocks noChangeArrowheads="1"/>
            </p:cNvSpPr>
            <p:nvPr/>
          </p:nvSpPr>
          <p:spPr bwMode="auto">
            <a:xfrm>
              <a:off x="7929586" y="2929031"/>
              <a:ext cx="642942" cy="357045"/>
            </a:xfrm>
            <a:prstGeom prst="rect">
              <a:avLst/>
            </a:prstGeom>
            <a:solidFill>
              <a:srgbClr val="262626"/>
            </a:solidFill>
            <a:ln>
              <a:noFill/>
            </a:ln>
            <a:extLst/>
          </p:spPr>
          <p:txBody>
            <a:bodyPr vert="eaVert" anchor="ctr"/>
            <a:lstStyle/>
            <a:p>
              <a:pPr algn="ctr">
                <a:defRPr/>
              </a:pPr>
              <a:endParaRPr lang="it-IT">
                <a:solidFill>
                  <a:schemeClr val="lt1"/>
                </a:solidFill>
                <a:latin typeface="+mn-lt"/>
              </a:endParaRPr>
            </a:p>
          </p:txBody>
        </p:sp>
        <p:sp>
          <p:nvSpPr>
            <p:cNvPr id="13" name="Rettangolo 12"/>
            <p:cNvSpPr>
              <a:spLocks noChangeArrowheads="1"/>
            </p:cNvSpPr>
            <p:nvPr/>
          </p:nvSpPr>
          <p:spPr bwMode="auto">
            <a:xfrm>
              <a:off x="7929587" y="3347753"/>
              <a:ext cx="642942" cy="357730"/>
            </a:xfrm>
            <a:prstGeom prst="rect">
              <a:avLst/>
            </a:prstGeom>
            <a:solidFill>
              <a:srgbClr val="404040"/>
            </a:solidFill>
            <a:ln>
              <a:noFill/>
            </a:ln>
            <a:extLst/>
          </p:spPr>
          <p:txBody>
            <a:bodyPr vert="eaVert" anchor="ctr"/>
            <a:lstStyle/>
            <a:p>
              <a:pPr algn="ctr">
                <a:defRPr/>
              </a:pPr>
              <a:endParaRPr lang="it-IT">
                <a:solidFill>
                  <a:schemeClr val="lt1"/>
                </a:solidFill>
                <a:latin typeface="+mn-lt"/>
              </a:endParaRPr>
            </a:p>
          </p:txBody>
        </p:sp>
        <p:sp>
          <p:nvSpPr>
            <p:cNvPr id="14" name="Rettangolo 13"/>
            <p:cNvSpPr>
              <a:spLocks noChangeArrowheads="1"/>
            </p:cNvSpPr>
            <p:nvPr/>
          </p:nvSpPr>
          <p:spPr bwMode="auto">
            <a:xfrm>
              <a:off x="7929586" y="3752769"/>
              <a:ext cx="642942" cy="357045"/>
            </a:xfrm>
            <a:prstGeom prst="rect">
              <a:avLst/>
            </a:prstGeom>
            <a:solidFill>
              <a:srgbClr val="595959"/>
            </a:solidFill>
            <a:ln>
              <a:noFill/>
            </a:ln>
            <a:extLst/>
          </p:spPr>
          <p:txBody>
            <a:bodyPr vert="eaVert" anchor="ctr"/>
            <a:lstStyle/>
            <a:p>
              <a:pPr algn="ctr">
                <a:defRPr/>
              </a:pPr>
              <a:endParaRPr lang="it-IT">
                <a:solidFill>
                  <a:schemeClr val="lt1"/>
                </a:solidFill>
                <a:latin typeface="+mn-lt"/>
              </a:endParaRPr>
            </a:p>
          </p:txBody>
        </p:sp>
        <p:sp>
          <p:nvSpPr>
            <p:cNvPr id="15" name="Rettangolo 14"/>
            <p:cNvSpPr>
              <a:spLocks noChangeArrowheads="1"/>
            </p:cNvSpPr>
            <p:nvPr/>
          </p:nvSpPr>
          <p:spPr bwMode="auto">
            <a:xfrm>
              <a:off x="7929586" y="4162582"/>
              <a:ext cx="642942" cy="357045"/>
            </a:xfrm>
            <a:prstGeom prst="rect">
              <a:avLst/>
            </a:prstGeom>
            <a:solidFill>
              <a:srgbClr val="7F7F7F"/>
            </a:solidFill>
            <a:ln>
              <a:noFill/>
            </a:ln>
            <a:extLst/>
          </p:spPr>
          <p:txBody>
            <a:bodyPr vert="eaVert" anchor="ctr"/>
            <a:lstStyle/>
            <a:p>
              <a:pPr algn="ctr">
                <a:defRPr/>
              </a:pPr>
              <a:endParaRPr lang="it-IT">
                <a:solidFill>
                  <a:schemeClr val="lt1"/>
                </a:solidFill>
                <a:latin typeface="+mn-lt"/>
              </a:endParaRPr>
            </a:p>
          </p:txBody>
        </p:sp>
        <p:sp>
          <p:nvSpPr>
            <p:cNvPr id="16" name="Rettangolo 15"/>
            <p:cNvSpPr>
              <a:spLocks noChangeArrowheads="1"/>
            </p:cNvSpPr>
            <p:nvPr/>
          </p:nvSpPr>
          <p:spPr bwMode="auto">
            <a:xfrm>
              <a:off x="7929587" y="4590899"/>
              <a:ext cx="642942" cy="357044"/>
            </a:xfrm>
            <a:prstGeom prst="rect">
              <a:avLst/>
            </a:prstGeom>
            <a:solidFill>
              <a:srgbClr val="A6A6A6"/>
            </a:solidFill>
            <a:ln>
              <a:noFill/>
            </a:ln>
            <a:extLst/>
          </p:spPr>
          <p:txBody>
            <a:bodyPr vert="eaVert" anchor="ctr"/>
            <a:lstStyle/>
            <a:p>
              <a:pPr algn="ctr">
                <a:defRPr/>
              </a:pPr>
              <a:endParaRPr lang="it-IT">
                <a:solidFill>
                  <a:schemeClr val="lt1"/>
                </a:solidFill>
                <a:latin typeface="+mn-lt"/>
              </a:endParaRPr>
            </a:p>
          </p:txBody>
        </p:sp>
        <p:sp>
          <p:nvSpPr>
            <p:cNvPr id="17" name="Rettangolo 16"/>
            <p:cNvSpPr>
              <a:spLocks noChangeArrowheads="1"/>
            </p:cNvSpPr>
            <p:nvPr/>
          </p:nvSpPr>
          <p:spPr bwMode="auto">
            <a:xfrm>
              <a:off x="7929587" y="5010307"/>
              <a:ext cx="642942" cy="357044"/>
            </a:xfrm>
            <a:prstGeom prst="rect">
              <a:avLst/>
            </a:prstGeom>
            <a:solidFill>
              <a:srgbClr val="F2F2F2"/>
            </a:solidFill>
            <a:ln w="25400" algn="ctr">
              <a:solidFill>
                <a:srgbClr val="BFBFBF"/>
              </a:solidFill>
              <a:miter lim="800000"/>
              <a:headEnd/>
              <a:tailEnd/>
            </a:ln>
          </p:spPr>
          <p:txBody>
            <a:bodyPr vert="eaVert" anchor="ctr"/>
            <a:lstStyle/>
            <a:p>
              <a:pPr algn="ctr">
                <a:defRPr/>
              </a:pPr>
              <a:endParaRPr lang="it-IT">
                <a:solidFill>
                  <a:schemeClr val="lt1"/>
                </a:solidFill>
                <a:latin typeface="+mn-lt"/>
              </a:endParaRPr>
            </a:p>
          </p:txBody>
        </p:sp>
      </p:grpSp>
      <p:sp>
        <p:nvSpPr>
          <p:cNvPr id="26629" name="CasellaDiTesto 1"/>
          <p:cNvSpPr txBox="1">
            <a:spLocks noChangeArrowheads="1"/>
          </p:cNvSpPr>
          <p:nvPr/>
        </p:nvSpPr>
        <p:spPr bwMode="auto">
          <a:xfrm>
            <a:off x="1691680" y="4005064"/>
            <a:ext cx="1698478" cy="338554"/>
          </a:xfrm>
          <a:prstGeom prst="rect">
            <a:avLst/>
          </a:prstGeom>
          <a:noFill/>
          <a:ln w="9525">
            <a:noFill/>
            <a:miter lim="800000"/>
            <a:headEnd/>
            <a:tailEnd/>
          </a:ln>
        </p:spPr>
        <p:txBody>
          <a:bodyPr wrap="none">
            <a:spAutoFit/>
          </a:bodyPr>
          <a:lstStyle/>
          <a:p>
            <a:r>
              <a:rPr lang="it-IT" sz="1600" b="1" dirty="0"/>
              <a:t>Muscolo </a:t>
            </a:r>
            <a:r>
              <a:rPr lang="it-IT" sz="1600" b="1" dirty="0" smtClean="0"/>
              <a:t>Normale</a:t>
            </a:r>
          </a:p>
        </p:txBody>
      </p:sp>
      <p:sp>
        <p:nvSpPr>
          <p:cNvPr id="26630" name="CasellaDiTesto 17"/>
          <p:cNvSpPr txBox="1">
            <a:spLocks noChangeArrowheads="1"/>
          </p:cNvSpPr>
          <p:nvPr/>
        </p:nvSpPr>
        <p:spPr bwMode="auto">
          <a:xfrm>
            <a:off x="3852838" y="4005064"/>
            <a:ext cx="2434384" cy="1815882"/>
          </a:xfrm>
          <a:prstGeom prst="rect">
            <a:avLst/>
          </a:prstGeom>
          <a:noFill/>
          <a:ln w="9525">
            <a:noFill/>
            <a:miter lim="800000"/>
            <a:headEnd/>
            <a:tailEnd/>
          </a:ln>
        </p:spPr>
        <p:txBody>
          <a:bodyPr wrap="none">
            <a:spAutoFit/>
          </a:bodyPr>
          <a:lstStyle/>
          <a:p>
            <a:r>
              <a:rPr lang="it-IT" sz="1600" b="1" dirty="0"/>
              <a:t>Atrofia Muscolare </a:t>
            </a:r>
            <a:r>
              <a:rPr lang="it-IT" sz="1600" b="1" dirty="0" smtClean="0"/>
              <a:t>Spinale</a:t>
            </a:r>
            <a:r>
              <a:rPr lang="it-IT" sz="1600" dirty="0" smtClean="0"/>
              <a:t>:</a:t>
            </a:r>
          </a:p>
          <a:p>
            <a:pPr>
              <a:lnSpc>
                <a:spcPct val="150000"/>
              </a:lnSpc>
              <a:buFontTx/>
              <a:buChar char="-"/>
            </a:pPr>
            <a:r>
              <a:rPr lang="it-IT" sz="1600" dirty="0" err="1" smtClean="0"/>
              <a:t>Iperecogenicità</a:t>
            </a:r>
            <a:endParaRPr lang="it-IT" sz="1600" dirty="0" smtClean="0"/>
          </a:p>
          <a:p>
            <a:pPr>
              <a:lnSpc>
                <a:spcPct val="150000"/>
              </a:lnSpc>
              <a:buFontTx/>
              <a:buChar char="-"/>
            </a:pPr>
            <a:r>
              <a:rPr lang="it-IT" sz="1600" dirty="0" smtClean="0"/>
              <a:t>Riduzione spessore</a:t>
            </a:r>
          </a:p>
          <a:p>
            <a:pPr>
              <a:lnSpc>
                <a:spcPct val="150000"/>
              </a:lnSpc>
              <a:buFontTx/>
              <a:buChar char="-"/>
            </a:pPr>
            <a:r>
              <a:rPr lang="it-IT" sz="1600" dirty="0" smtClean="0"/>
              <a:t>Mancata differenziazione </a:t>
            </a:r>
          </a:p>
          <a:p>
            <a:pPr>
              <a:lnSpc>
                <a:spcPct val="150000"/>
              </a:lnSpc>
            </a:pPr>
            <a:r>
              <a:rPr lang="it-IT" sz="1600" dirty="0" smtClean="0"/>
              <a:t>  delle strutture </a:t>
            </a:r>
            <a:endParaRPr lang="it-IT" sz="1600" dirty="0"/>
          </a:p>
        </p:txBody>
      </p:sp>
      <p:sp>
        <p:nvSpPr>
          <p:cNvPr id="26631" name="CasellaDiTesto 18"/>
          <p:cNvSpPr txBox="1">
            <a:spLocks noChangeArrowheads="1"/>
          </p:cNvSpPr>
          <p:nvPr/>
        </p:nvSpPr>
        <p:spPr bwMode="auto">
          <a:xfrm>
            <a:off x="6300192" y="4026966"/>
            <a:ext cx="2812501" cy="1815882"/>
          </a:xfrm>
          <a:prstGeom prst="rect">
            <a:avLst/>
          </a:prstGeom>
          <a:noFill/>
          <a:ln w="9525">
            <a:noFill/>
            <a:miter lim="800000"/>
            <a:headEnd/>
            <a:tailEnd/>
          </a:ln>
        </p:spPr>
        <p:txBody>
          <a:bodyPr wrap="none">
            <a:spAutoFit/>
          </a:bodyPr>
          <a:lstStyle/>
          <a:p>
            <a:r>
              <a:rPr lang="it-IT" sz="1600" b="1" dirty="0"/>
              <a:t>Distrofia Muscolare </a:t>
            </a:r>
            <a:r>
              <a:rPr lang="it-IT" sz="1600" b="1" dirty="0" smtClean="0"/>
              <a:t>Congenita:</a:t>
            </a:r>
          </a:p>
          <a:p>
            <a:pPr>
              <a:lnSpc>
                <a:spcPct val="150000"/>
              </a:lnSpc>
              <a:buFontTx/>
              <a:buChar char="-"/>
            </a:pPr>
            <a:r>
              <a:rPr lang="it-IT" sz="1600" dirty="0" err="1" smtClean="0"/>
              <a:t>Iperecogenicità</a:t>
            </a:r>
            <a:endParaRPr lang="it-IT" sz="1600" dirty="0" smtClean="0"/>
          </a:p>
          <a:p>
            <a:pPr>
              <a:lnSpc>
                <a:spcPct val="150000"/>
              </a:lnSpc>
              <a:buFontTx/>
              <a:buChar char="-"/>
            </a:pPr>
            <a:r>
              <a:rPr lang="it-IT" sz="1600" dirty="0" smtClean="0"/>
              <a:t>Aumento spessore</a:t>
            </a:r>
          </a:p>
          <a:p>
            <a:pPr>
              <a:lnSpc>
                <a:spcPct val="150000"/>
              </a:lnSpc>
              <a:buFontTx/>
              <a:buChar char="-"/>
            </a:pPr>
            <a:r>
              <a:rPr lang="it-IT" sz="1600" dirty="0" smtClean="0"/>
              <a:t>Mancata differenziazione </a:t>
            </a:r>
          </a:p>
          <a:p>
            <a:pPr>
              <a:lnSpc>
                <a:spcPct val="150000"/>
              </a:lnSpc>
            </a:pPr>
            <a:r>
              <a:rPr lang="it-IT" sz="1600" dirty="0" smtClean="0"/>
              <a:t>  delle strutture </a:t>
            </a:r>
          </a:p>
        </p:txBody>
      </p:sp>
      <p:sp>
        <p:nvSpPr>
          <p:cNvPr id="26632" name="CasellaDiTesto 2"/>
          <p:cNvSpPr txBox="1">
            <a:spLocks noChangeArrowheads="1"/>
          </p:cNvSpPr>
          <p:nvPr/>
        </p:nvSpPr>
        <p:spPr bwMode="auto">
          <a:xfrm>
            <a:off x="107504" y="1424277"/>
            <a:ext cx="1800200" cy="1569660"/>
          </a:xfrm>
          <a:prstGeom prst="rect">
            <a:avLst/>
          </a:prstGeom>
          <a:noFill/>
          <a:ln w="9525">
            <a:noFill/>
            <a:miter lim="800000"/>
            <a:headEnd/>
            <a:tailEnd/>
          </a:ln>
        </p:spPr>
        <p:txBody>
          <a:bodyPr wrap="square">
            <a:spAutoFit/>
          </a:bodyPr>
          <a:lstStyle/>
          <a:p>
            <a:pPr>
              <a:lnSpc>
                <a:spcPct val="200000"/>
              </a:lnSpc>
            </a:pPr>
            <a:r>
              <a:rPr lang="it-IT" sz="1600" dirty="0" smtClean="0"/>
              <a:t>S </a:t>
            </a:r>
            <a:r>
              <a:rPr lang="it-IT" sz="1600" dirty="0" err="1" smtClean="0"/>
              <a:t>ottocutaneo</a:t>
            </a:r>
            <a:endParaRPr lang="it-IT" sz="1600" dirty="0" smtClean="0"/>
          </a:p>
          <a:p>
            <a:pPr>
              <a:lnSpc>
                <a:spcPct val="200000"/>
              </a:lnSpc>
            </a:pPr>
            <a:r>
              <a:rPr lang="it-IT" sz="1600" dirty="0" smtClean="0"/>
              <a:t>Muscolo</a:t>
            </a:r>
          </a:p>
          <a:p>
            <a:pPr>
              <a:lnSpc>
                <a:spcPct val="200000"/>
              </a:lnSpc>
            </a:pPr>
            <a:r>
              <a:rPr lang="it-IT" sz="1600" dirty="0" smtClean="0"/>
              <a:t>Femore</a:t>
            </a:r>
            <a:endParaRPr lang="it-IT" sz="1600" dirty="0"/>
          </a:p>
        </p:txBody>
      </p:sp>
    </p:spTree>
    <p:extLst>
      <p:ext uri="{BB962C8B-B14F-4D97-AF65-F5344CB8AC3E}">
        <p14:creationId xmlns:p14="http://schemas.microsoft.com/office/powerpoint/2010/main" val="3488724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idx="4294967295"/>
          </p:nvPr>
        </p:nvSpPr>
        <p:spPr>
          <a:xfrm>
            <a:off x="468313" y="44624"/>
            <a:ext cx="8229600" cy="633412"/>
          </a:xfrm>
        </p:spPr>
        <p:txBody>
          <a:bodyPr>
            <a:noAutofit/>
          </a:bodyPr>
          <a:lstStyle/>
          <a:p>
            <a:r>
              <a:rPr lang="it-IT" sz="2800" b="1" dirty="0" smtClean="0"/>
              <a:t>Inoculazione di tossina eco-guidata</a:t>
            </a:r>
          </a:p>
        </p:txBody>
      </p:sp>
      <p:pic>
        <p:nvPicPr>
          <p:cNvPr id="4" name="G--------------_20120720104920_1122240.avi">
            <a:hlinkClick r:id="" action="ppaction://media"/>
          </p:cNvPr>
          <p:cNvPicPr>
            <a:picLocks noRot="1" noChangeAspect="1"/>
          </p:cNvPicPr>
          <p:nvPr>
            <a:videoFile r:link="rId1"/>
          </p:nvPr>
        </p:nvPicPr>
        <p:blipFill>
          <a:blip r:embed="rId3" cstate="print"/>
          <a:stretch>
            <a:fillRect/>
          </a:stretch>
        </p:blipFill>
        <p:spPr>
          <a:xfrm>
            <a:off x="827584" y="620688"/>
            <a:ext cx="7620000" cy="6210300"/>
          </a:xfrm>
          <a:prstGeom prst="rect">
            <a:avLst/>
          </a:prstGeom>
        </p:spPr>
      </p:pic>
    </p:spTree>
    <p:extLst>
      <p:ext uri="{BB962C8B-B14F-4D97-AF65-F5344CB8AC3E}">
        <p14:creationId xmlns:p14="http://schemas.microsoft.com/office/powerpoint/2010/main" val="3332232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RINI_IVANA_20150302113555_1217420.avi">
            <a:hlinkClick r:id="" action="ppaction://media"/>
          </p:cNvPr>
          <p:cNvPicPr>
            <a:picLocks noGrp="1" noRot="1" noChangeAspect="1"/>
          </p:cNvPicPr>
          <p:nvPr>
            <p:ph idx="1"/>
            <a:videoFile r:link="rId1"/>
          </p:nvPr>
        </p:nvPicPr>
        <p:blipFill>
          <a:blip r:embed="rId3" cstate="print"/>
          <a:stretch>
            <a:fillRect/>
          </a:stretch>
        </p:blipFill>
        <p:spPr>
          <a:xfrm>
            <a:off x="696416" y="675084"/>
            <a:ext cx="7620000" cy="6210300"/>
          </a:xfrm>
          <a:prstGeom prst="rect">
            <a:avLst/>
          </a:prstGeom>
        </p:spPr>
      </p:pic>
      <p:sp>
        <p:nvSpPr>
          <p:cNvPr id="5" name="Rettangolo 4"/>
          <p:cNvSpPr/>
          <p:nvPr/>
        </p:nvSpPr>
        <p:spPr>
          <a:xfrm>
            <a:off x="696416" y="980728"/>
            <a:ext cx="1368152"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2288320" y="188640"/>
            <a:ext cx="3791551" cy="369332"/>
          </a:xfrm>
          <a:prstGeom prst="rect">
            <a:avLst/>
          </a:prstGeom>
          <a:noFill/>
        </p:spPr>
        <p:txBody>
          <a:bodyPr wrap="none" rtlCol="0">
            <a:spAutoFit/>
          </a:bodyPr>
          <a:lstStyle/>
          <a:p>
            <a:r>
              <a:rPr lang="en-US" b="1" dirty="0" err="1" smtClean="0"/>
              <a:t>Valutazione</a:t>
            </a:r>
            <a:r>
              <a:rPr lang="en-US" b="1" dirty="0" smtClean="0"/>
              <a:t> US </a:t>
            </a:r>
            <a:r>
              <a:rPr lang="en-US" b="1" dirty="0" err="1" smtClean="0"/>
              <a:t>dinamica</a:t>
            </a:r>
            <a:r>
              <a:rPr lang="en-US" b="1" dirty="0" smtClean="0"/>
              <a:t> del </a:t>
            </a:r>
            <a:r>
              <a:rPr lang="en-US" b="1" dirty="0" err="1" smtClean="0"/>
              <a:t>muscolo</a:t>
            </a:r>
            <a:r>
              <a:rPr lang="en-US" b="1" dirty="0" smtClean="0"/>
              <a:t> </a:t>
            </a:r>
            <a:endParaRPr lang="en-US" b="1" dirty="0"/>
          </a:p>
        </p:txBody>
      </p:sp>
    </p:spTree>
    <p:extLst>
      <p:ext uri="{BB962C8B-B14F-4D97-AF65-F5344CB8AC3E}">
        <p14:creationId xmlns:p14="http://schemas.microsoft.com/office/powerpoint/2010/main" val="2601349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CENTRO UVA 1</a:t>
            </a:r>
            <a:endParaRPr lang="it-IT" dirty="0"/>
          </a:p>
        </p:txBody>
      </p:sp>
      <p:sp>
        <p:nvSpPr>
          <p:cNvPr id="3" name="Sottotitolo 2"/>
          <p:cNvSpPr>
            <a:spLocks noGrp="1"/>
          </p:cNvSpPr>
          <p:nvPr>
            <p:ph type="subTitle" idx="1"/>
          </p:nvPr>
        </p:nvSpPr>
        <p:spPr>
          <a:xfrm>
            <a:off x="1331640" y="3284984"/>
            <a:ext cx="6400800" cy="3240360"/>
          </a:xfrm>
        </p:spPr>
        <p:txBody>
          <a:bodyPr>
            <a:normAutofit fontScale="70000" lnSpcReduction="20000"/>
          </a:bodyPr>
          <a:lstStyle/>
          <a:p>
            <a:r>
              <a:rPr lang="it-IT" dirty="0" smtClean="0"/>
              <a:t>IL CENTRO UNITA VALUTAZIONE ALZHEIMER DELLA DIVISIONE DI NEUROLOGIA DELL’OSPEDALE SANTA CORONA E’ ATTIVO AL MATTINO DALLE ORE 8,30 ALLE ORE 13,30 PER QUATTRO GIORNI ALLA SETTIMANA DAL LUNEDI’ AL GIOVEDI’</a:t>
            </a:r>
          </a:p>
          <a:p>
            <a:endParaRPr lang="it-IT" dirty="0"/>
          </a:p>
          <a:p>
            <a:r>
              <a:rPr lang="it-IT" dirty="0" smtClean="0"/>
              <a:t>SI COMPONE DI UNO SPECIALISTA NEUROLOGO CHE VALUTA IL PAZIENTE E DI UNO PSICOLOGO CHE PROVVEDE ALLA SOMMINISTRAZIONE DEI TEST NEUROPSICOLOGICI</a:t>
            </a:r>
            <a:endParaRPr lang="it-IT" dirty="0"/>
          </a:p>
        </p:txBody>
      </p:sp>
    </p:spTree>
    <p:extLst>
      <p:ext uri="{BB962C8B-B14F-4D97-AF65-F5344CB8AC3E}">
        <p14:creationId xmlns:p14="http://schemas.microsoft.com/office/powerpoint/2010/main" val="46952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CENTRO UVA 2</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LA PRIMA VALUTAZIONE DEL PAZIENTE VIENE ESEGUITA SU RICHIESTA DEL MEDICO CURANTE.</a:t>
            </a:r>
          </a:p>
          <a:p>
            <a:r>
              <a:rPr lang="it-IT" dirty="0" smtClean="0"/>
              <a:t>SE VIENE CONFERMATO IL SOSPETTO DI INVOLUZIONE  CEREBRALE PATOLOGICA  IL MEDICO DEL CENTRO PROVVEDE A RICHIEDERE GLI ACCERTAMENTI VOLTI A STABILIRE LA GENESI DEL QUADRO CLINICO E AD ESCLUDERE CONTROINDICAZIONI AD EVENTUALE TERAPIA</a:t>
            </a:r>
          </a:p>
          <a:p>
            <a:r>
              <a:rPr lang="it-IT" dirty="0" smtClean="0"/>
              <a:t>ALLA SUCCESSIVA VALUTAZIONE SE LA DIAGNOSI E’ CONFERMATA IN PAZIENTE VIENE POSTO IN TERAPIA AI SENSI DELLA NOTA 85</a:t>
            </a:r>
          </a:p>
          <a:p>
            <a:r>
              <a:rPr lang="it-IT" dirty="0" smtClean="0"/>
              <a:t>I SUCCESSIVI CONTROLLO VENGONO STABILITI AL TERMINE DELLA VALUTAZIONE E VIENE REDATTA RICHIESTA PER IL SUCCESSIVO ACCESSO</a:t>
            </a:r>
            <a:endParaRPr lang="it-IT" dirty="0"/>
          </a:p>
        </p:txBody>
      </p:sp>
    </p:spTree>
    <p:extLst>
      <p:ext uri="{BB962C8B-B14F-4D97-AF65-F5344CB8AC3E}">
        <p14:creationId xmlns:p14="http://schemas.microsoft.com/office/powerpoint/2010/main" val="3834959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CENTRO UVA 3</a:t>
            </a:r>
            <a:endParaRPr lang="it-IT" dirty="0"/>
          </a:p>
        </p:txBody>
      </p:sp>
      <p:sp>
        <p:nvSpPr>
          <p:cNvPr id="3" name="Segnaposto contenuto 2"/>
          <p:cNvSpPr>
            <a:spLocks noGrp="1"/>
          </p:cNvSpPr>
          <p:nvPr>
            <p:ph idx="1"/>
          </p:nvPr>
        </p:nvSpPr>
        <p:spPr/>
        <p:txBody>
          <a:bodyPr/>
          <a:lstStyle/>
          <a:p>
            <a:r>
              <a:rPr lang="it-IT" dirty="0" smtClean="0"/>
              <a:t>AD OGNI ACCESSO VIENE COMPILATA LA SCHEDA COME DA SUCCESSIVO PROSPETTO</a:t>
            </a:r>
          </a:p>
          <a:p>
            <a:r>
              <a:rPr lang="it-IT" dirty="0" smtClean="0"/>
              <a:t>I DATI DELLA SCHEDA DI OGNI ACCESSO ED IL RELATIVO REFERTO SONO DISPONIBILI IN RETE E CONDIVISI DAGLI ALTRI CENTRI UVA AFFERENTI ANCHE ALLE ALRTE UNITA’ OPERATIVE  (PSICHIATRIA E GERIATRIA)</a:t>
            </a:r>
            <a:endParaRPr lang="it-IT" dirty="0"/>
          </a:p>
        </p:txBody>
      </p:sp>
    </p:spTree>
    <p:extLst>
      <p:ext uri="{BB962C8B-B14F-4D97-AF65-F5344CB8AC3E}">
        <p14:creationId xmlns:p14="http://schemas.microsoft.com/office/powerpoint/2010/main" val="170745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4" y="20960"/>
            <a:ext cx="9127796" cy="6837064"/>
          </a:xfrm>
          <a:prstGeom prst="rect">
            <a:avLst/>
          </a:prstGeom>
        </p:spPr>
      </p:pic>
    </p:spTree>
    <p:extLst>
      <p:ext uri="{BB962C8B-B14F-4D97-AF65-F5344CB8AC3E}">
        <p14:creationId xmlns:p14="http://schemas.microsoft.com/office/powerpoint/2010/main" val="1284498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9512" y="260648"/>
            <a:ext cx="5040560" cy="1143000"/>
          </a:xfrm>
        </p:spPr>
        <p:txBody>
          <a:bodyPr>
            <a:normAutofit/>
          </a:bodyPr>
          <a:lstStyle/>
          <a:p>
            <a:pPr algn="l"/>
            <a:r>
              <a:rPr lang="it-IT" sz="4000" dirty="0" smtClean="0">
                <a:latin typeface="Arial" pitchFamily="34" charset="0"/>
                <a:cs typeface="Arial" pitchFamily="34" charset="0"/>
              </a:rPr>
              <a:t>Attività ambulatoriale</a:t>
            </a:r>
            <a:endParaRPr lang="it-IT" sz="4000" dirty="0">
              <a:latin typeface="Arial" pitchFamily="34" charset="0"/>
              <a:cs typeface="Arial" pitchFamily="34" charset="0"/>
            </a:endParaRPr>
          </a:p>
        </p:txBody>
      </p:sp>
      <p:sp>
        <p:nvSpPr>
          <p:cNvPr id="5" name="Segnaposto contenuto 4"/>
          <p:cNvSpPr>
            <a:spLocks noGrp="1"/>
          </p:cNvSpPr>
          <p:nvPr>
            <p:ph idx="1"/>
          </p:nvPr>
        </p:nvSpPr>
        <p:spPr>
          <a:xfrm>
            <a:off x="457200" y="1600200"/>
            <a:ext cx="4906888" cy="4525963"/>
          </a:xfrm>
        </p:spPr>
        <p:txBody>
          <a:bodyPr>
            <a:normAutofit fontScale="92500" lnSpcReduction="10000"/>
          </a:bodyPr>
          <a:lstStyle/>
          <a:p>
            <a:pPr marL="0" indent="0">
              <a:buNone/>
            </a:pPr>
            <a:r>
              <a:rPr lang="it-IT" sz="2000" dirty="0" smtClean="0">
                <a:latin typeface="Arial" pitchFamily="34" charset="0"/>
                <a:cs typeface="Arial" pitchFamily="34" charset="0"/>
              </a:rPr>
              <a:t>L’attività ambulatoriale svolta </a:t>
            </a:r>
          </a:p>
          <a:p>
            <a:pPr marL="0" indent="0">
              <a:buNone/>
            </a:pPr>
            <a:r>
              <a:rPr lang="it-IT" sz="2000" dirty="0" smtClean="0">
                <a:latin typeface="Arial" pitchFamily="34" charset="0"/>
                <a:cs typeface="Arial" pitchFamily="34" charset="0"/>
              </a:rPr>
              <a:t>settimanalmente effettua prime visite </a:t>
            </a:r>
          </a:p>
          <a:p>
            <a:pPr marL="0" indent="0">
              <a:buNone/>
            </a:pPr>
            <a:r>
              <a:rPr lang="it-IT" sz="2000" dirty="0" smtClean="0">
                <a:latin typeface="Arial" pitchFamily="34" charset="0"/>
                <a:cs typeface="Arial" pitchFamily="34" charset="0"/>
              </a:rPr>
              <a:t>e visite di controllo per l’inquadramento </a:t>
            </a:r>
          </a:p>
          <a:p>
            <a:pPr marL="0" indent="0">
              <a:buNone/>
            </a:pPr>
            <a:r>
              <a:rPr lang="it-IT" sz="2000" dirty="0" smtClean="0">
                <a:latin typeface="Arial" pitchFamily="34" charset="0"/>
                <a:cs typeface="Arial" pitchFamily="34" charset="0"/>
              </a:rPr>
              <a:t>clinico e la successiva gestione e periodico </a:t>
            </a:r>
          </a:p>
          <a:p>
            <a:pPr marL="0" indent="0">
              <a:buNone/>
            </a:pPr>
            <a:r>
              <a:rPr lang="it-IT" sz="2000" dirty="0" smtClean="0">
                <a:latin typeface="Arial" pitchFamily="34" charset="0"/>
                <a:cs typeface="Arial" pitchFamily="34" charset="0"/>
              </a:rPr>
              <a:t>controllo dei pazienti con malattie </a:t>
            </a:r>
          </a:p>
          <a:p>
            <a:pPr marL="0" indent="0">
              <a:buNone/>
            </a:pPr>
            <a:r>
              <a:rPr lang="it-IT" sz="2000" dirty="0" smtClean="0">
                <a:latin typeface="Arial" pitchFamily="34" charset="0"/>
                <a:cs typeface="Arial" pitchFamily="34" charset="0"/>
              </a:rPr>
              <a:t>neuromuscolari</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In tale sede il medico decide il successivo </a:t>
            </a:r>
          </a:p>
          <a:p>
            <a:pPr marL="0" indent="0">
              <a:buNone/>
            </a:pPr>
            <a:r>
              <a:rPr lang="it-IT" sz="2000" dirty="0" smtClean="0">
                <a:latin typeface="Arial" pitchFamily="34" charset="0"/>
                <a:cs typeface="Arial" pitchFamily="34" charset="0"/>
              </a:rPr>
              <a:t>iter diagnostico che oltre alle metodiche </a:t>
            </a:r>
          </a:p>
          <a:p>
            <a:pPr marL="0" indent="0">
              <a:buNone/>
            </a:pPr>
            <a:r>
              <a:rPr lang="it-IT" sz="2000" dirty="0" smtClean="0">
                <a:latin typeface="Arial" pitchFamily="34" charset="0"/>
                <a:cs typeface="Arial" pitchFamily="34" charset="0"/>
              </a:rPr>
              <a:t>standard di studio neurofisiologico può </a:t>
            </a:r>
          </a:p>
          <a:p>
            <a:pPr marL="0" indent="0">
              <a:buNone/>
            </a:pPr>
            <a:r>
              <a:rPr lang="it-IT" sz="2000" dirty="0" smtClean="0">
                <a:latin typeface="Arial" pitchFamily="34" charset="0"/>
                <a:cs typeface="Arial" pitchFamily="34" charset="0"/>
              </a:rPr>
              <a:t>avvalersi di ulteriori accertamenti </a:t>
            </a:r>
          </a:p>
          <a:p>
            <a:pPr marL="0" indent="0">
              <a:buNone/>
            </a:pPr>
            <a:r>
              <a:rPr lang="it-IT" sz="2000" dirty="0" smtClean="0">
                <a:latin typeface="Arial" pitchFamily="34" charset="0"/>
                <a:cs typeface="Arial" pitchFamily="34" charset="0"/>
              </a:rPr>
              <a:t>neuroradiologici e </a:t>
            </a:r>
            <a:r>
              <a:rPr lang="it-IT" sz="2000" dirty="0" err="1" smtClean="0">
                <a:latin typeface="Arial" pitchFamily="34" charset="0"/>
                <a:cs typeface="Arial" pitchFamily="34" charset="0"/>
              </a:rPr>
              <a:t>bioumorali</a:t>
            </a:r>
            <a:r>
              <a:rPr lang="it-IT" sz="2000" dirty="0" smtClean="0">
                <a:latin typeface="Arial" pitchFamily="34" charset="0"/>
                <a:cs typeface="Arial" pitchFamily="34" charset="0"/>
              </a:rPr>
              <a:t>, compreso </a:t>
            </a:r>
          </a:p>
          <a:p>
            <a:pPr marL="0" indent="0">
              <a:buNone/>
            </a:pPr>
            <a:r>
              <a:rPr lang="it-IT" sz="2000" dirty="0" smtClean="0">
                <a:latin typeface="Arial" pitchFamily="34" charset="0"/>
                <a:cs typeface="Arial" pitchFamily="34" charset="0"/>
              </a:rPr>
              <a:t>l’esame del liquor cefalorachidiano, </a:t>
            </a:r>
          </a:p>
          <a:p>
            <a:pPr marL="0" indent="0">
              <a:buNone/>
            </a:pPr>
            <a:r>
              <a:rPr lang="it-IT" sz="2000" dirty="0" smtClean="0">
                <a:latin typeface="Arial" pitchFamily="34" charset="0"/>
                <a:cs typeface="Arial" pitchFamily="34" charset="0"/>
              </a:rPr>
              <a:t>effettuabili in regime di </a:t>
            </a:r>
            <a:r>
              <a:rPr lang="it-IT" sz="2000" dirty="0" err="1" smtClean="0">
                <a:latin typeface="Arial" pitchFamily="34" charset="0"/>
                <a:cs typeface="Arial" pitchFamily="34" charset="0"/>
              </a:rPr>
              <a:t>Day</a:t>
            </a:r>
            <a:r>
              <a:rPr lang="it-IT" sz="2000" dirty="0" smtClean="0">
                <a:latin typeface="Arial" pitchFamily="34" charset="0"/>
                <a:cs typeface="Arial" pitchFamily="34" charset="0"/>
              </a:rPr>
              <a:t>-Hospital.</a:t>
            </a:r>
            <a:endParaRPr lang="it-IT" sz="2000" dirty="0">
              <a:latin typeface="Arial" pitchFamily="34" charset="0"/>
              <a:cs typeface="Arial" pitchFamily="34" charset="0"/>
            </a:endParaRPr>
          </a:p>
        </p:txBody>
      </p:sp>
      <p:pic>
        <p:nvPicPr>
          <p:cNvPr id="2050" name="Picture 2" descr="C:\Documents and Settings\pacsneuro\Documenti\Immagini\neur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176"/>
            <a:ext cx="3635896" cy="685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5592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1143000"/>
          </a:xfrm>
        </p:spPr>
        <p:txBody>
          <a:bodyPr>
            <a:normAutofit/>
          </a:bodyPr>
          <a:lstStyle/>
          <a:p>
            <a:r>
              <a:rPr lang="it-IT" sz="4000" dirty="0" smtClean="0">
                <a:latin typeface="Arial" pitchFamily="34" charset="0"/>
                <a:cs typeface="Arial" pitchFamily="34" charset="0"/>
              </a:rPr>
              <a:t>Metodiche diagnostiche standard</a:t>
            </a:r>
            <a:endParaRPr lang="it-IT" sz="4000" dirty="0">
              <a:latin typeface="Arial" pitchFamily="34" charset="0"/>
              <a:cs typeface="Arial" pitchFamily="34" charset="0"/>
            </a:endParaRPr>
          </a:p>
        </p:txBody>
      </p:sp>
      <p:sp>
        <p:nvSpPr>
          <p:cNvPr id="3" name="Segnaposto contenuto 2"/>
          <p:cNvSpPr>
            <a:spLocks noGrp="1"/>
          </p:cNvSpPr>
          <p:nvPr>
            <p:ph idx="1"/>
          </p:nvPr>
        </p:nvSpPr>
        <p:spPr>
          <a:xfrm>
            <a:off x="179512" y="1628800"/>
            <a:ext cx="6203032" cy="4497363"/>
          </a:xfrm>
        </p:spPr>
        <p:txBody>
          <a:bodyPr>
            <a:normAutofit/>
          </a:bodyPr>
          <a:lstStyle/>
          <a:p>
            <a:pPr marL="0" indent="0">
              <a:buNone/>
            </a:pPr>
            <a:r>
              <a:rPr lang="it-IT" sz="2000" dirty="0" smtClean="0">
                <a:latin typeface="Arial" pitchFamily="34" charset="0"/>
                <a:cs typeface="Arial" pitchFamily="34" charset="0"/>
              </a:rPr>
              <a:t>Potenziali evocati motori, </a:t>
            </a:r>
            <a:r>
              <a:rPr lang="it-IT" sz="2000" dirty="0" err="1" smtClean="0">
                <a:latin typeface="Arial" pitchFamily="34" charset="0"/>
                <a:cs typeface="Arial" pitchFamily="34" charset="0"/>
              </a:rPr>
              <a:t>somatosensoriali</a:t>
            </a:r>
            <a:r>
              <a:rPr lang="it-IT" sz="2000" dirty="0" smtClean="0">
                <a:latin typeface="Arial" pitchFamily="34" charset="0"/>
                <a:cs typeface="Arial" pitchFamily="34" charset="0"/>
              </a:rPr>
              <a:t>, visivi</a:t>
            </a:r>
            <a:r>
              <a:rPr lang="it-IT" sz="2000" dirty="0">
                <a:latin typeface="Arial" pitchFamily="34" charset="0"/>
                <a:cs typeface="Arial" pitchFamily="34" charset="0"/>
              </a:rPr>
              <a:t> </a:t>
            </a:r>
            <a:r>
              <a:rPr lang="it-IT" sz="2000" dirty="0" smtClean="0">
                <a:latin typeface="Arial" pitchFamily="34" charset="0"/>
                <a:cs typeface="Arial" pitchFamily="34" charset="0"/>
              </a:rPr>
              <a:t>e acustici</a:t>
            </a:r>
            <a:endParaRPr lang="it-IT" sz="2000" dirty="0" smtClean="0">
              <a:solidFill>
                <a:srgbClr val="FF0000"/>
              </a:solidFill>
              <a:latin typeface="Arial" pitchFamily="34" charset="0"/>
              <a:cs typeface="Arial" pitchFamily="34" charset="0"/>
            </a:endParaRP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Studio della velocità di conduzione motoria e sensitiva, onda F, riflesso H, </a:t>
            </a:r>
            <a:r>
              <a:rPr lang="it-IT" sz="2000" dirty="0" err="1" smtClean="0">
                <a:latin typeface="Arial" pitchFamily="34" charset="0"/>
                <a:cs typeface="Arial" pitchFamily="34" charset="0"/>
              </a:rPr>
              <a:t>blink</a:t>
            </a:r>
            <a:r>
              <a:rPr lang="it-IT" sz="2000" dirty="0" smtClean="0">
                <a:latin typeface="Arial" pitchFamily="34" charset="0"/>
                <a:cs typeface="Arial" pitchFamily="34" charset="0"/>
              </a:rPr>
              <a:t> reflex.</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Elettromiografia semplice e di singola fibra</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Stimolazione nervosa ripetitiva</a:t>
            </a:r>
          </a:p>
          <a:p>
            <a:pPr marL="0" indent="0">
              <a:buNone/>
            </a:pPr>
            <a:endParaRPr lang="it-IT" sz="2000" dirty="0">
              <a:latin typeface="Arial" pitchFamily="34" charset="0"/>
              <a:cs typeface="Arial" pitchFamily="34" charset="0"/>
            </a:endParaRPr>
          </a:p>
          <a:p>
            <a:pPr marL="0" indent="0">
              <a:buNone/>
            </a:pPr>
            <a:r>
              <a:rPr lang="it-IT" sz="2000" dirty="0" smtClean="0">
                <a:latin typeface="Arial" pitchFamily="34" charset="0"/>
                <a:cs typeface="Arial" pitchFamily="34" charset="0"/>
              </a:rPr>
              <a:t>Elettroencefalogramma semplice e da privazione di sonno</a:t>
            </a:r>
          </a:p>
          <a:p>
            <a:pPr marL="0" indent="0">
              <a:buNone/>
            </a:pPr>
            <a:endParaRPr lang="it-IT" sz="2000" dirty="0">
              <a:latin typeface="Arial" pitchFamily="34" charset="0"/>
              <a:cs typeface="Arial" pitchFamily="34" charset="0"/>
            </a:endParaRPr>
          </a:p>
          <a:p>
            <a:pPr marL="0" indent="0">
              <a:buNone/>
            </a:pPr>
            <a:endParaRPr lang="it-IT" sz="2000"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628800"/>
            <a:ext cx="2483768"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18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9"/>
            <a:ext cx="9144000" cy="6905566"/>
          </a:xfrm>
          <a:prstGeom prst="rect">
            <a:avLst/>
          </a:prstGeom>
        </p:spPr>
      </p:pic>
    </p:spTree>
    <p:extLst>
      <p:ext uri="{BB962C8B-B14F-4D97-AF65-F5344CB8AC3E}">
        <p14:creationId xmlns:p14="http://schemas.microsoft.com/office/powerpoint/2010/main" val="74206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922114"/>
          </a:xfrm>
        </p:spPr>
        <p:txBody>
          <a:bodyPr>
            <a:normAutofit/>
          </a:bodyPr>
          <a:lstStyle/>
          <a:p>
            <a:r>
              <a:rPr lang="en-US" sz="3600" b="1" dirty="0" smtClean="0"/>
              <a:t>Studio del </a:t>
            </a:r>
            <a:r>
              <a:rPr lang="en-US" sz="3600" b="1" dirty="0" err="1" smtClean="0"/>
              <a:t>Nervo</a:t>
            </a:r>
            <a:endParaRPr lang="en-US" sz="36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7504" y="1207293"/>
            <a:ext cx="3142286" cy="4525963"/>
          </a:xfrm>
          <a:prstGeom prst="rect">
            <a:avLst/>
          </a:prstGeom>
          <a:noFill/>
          <a:ln w="9525">
            <a:noFill/>
            <a:miter lim="800000"/>
            <a:headEnd/>
            <a:tailEnd/>
          </a:ln>
        </p:spPr>
      </p:pic>
      <p:sp>
        <p:nvSpPr>
          <p:cNvPr id="6" name="CasellaDiTesto 5"/>
          <p:cNvSpPr txBox="1"/>
          <p:nvPr/>
        </p:nvSpPr>
        <p:spPr>
          <a:xfrm>
            <a:off x="3347864" y="1268760"/>
            <a:ext cx="2016224" cy="1077218"/>
          </a:xfrm>
          <a:prstGeom prst="rect">
            <a:avLst/>
          </a:prstGeom>
          <a:noFill/>
        </p:spPr>
        <p:txBody>
          <a:bodyPr wrap="square" rtlCol="0">
            <a:spAutoFit/>
          </a:bodyPr>
          <a:lstStyle/>
          <a:p>
            <a:pPr algn="ctr"/>
            <a:r>
              <a:rPr lang="en-US" sz="1600" b="1" dirty="0" err="1" smtClean="0"/>
              <a:t>Nervo</a:t>
            </a:r>
            <a:r>
              <a:rPr lang="en-US" sz="1600" b="1" dirty="0" smtClean="0"/>
              <a:t> </a:t>
            </a:r>
            <a:r>
              <a:rPr lang="en-US" sz="1600" b="1" dirty="0" err="1" smtClean="0"/>
              <a:t>mediano</a:t>
            </a:r>
            <a:r>
              <a:rPr lang="en-US" sz="1600" b="1" dirty="0" smtClean="0"/>
              <a:t> </a:t>
            </a:r>
            <a:r>
              <a:rPr lang="en-US" sz="1600" b="1" dirty="0" err="1" smtClean="0"/>
              <a:t>normale</a:t>
            </a:r>
            <a:r>
              <a:rPr lang="en-US" sz="1600" b="1" dirty="0" smtClean="0"/>
              <a:t> in </a:t>
            </a:r>
            <a:r>
              <a:rPr lang="en-US" sz="1600" b="1" dirty="0" err="1" smtClean="0"/>
              <a:t>sezione</a:t>
            </a:r>
            <a:r>
              <a:rPr lang="en-US" sz="1600" b="1" dirty="0" smtClean="0"/>
              <a:t> </a:t>
            </a:r>
            <a:r>
              <a:rPr lang="en-US" sz="1600" b="1" dirty="0" err="1" smtClean="0"/>
              <a:t>longitudinale</a:t>
            </a:r>
            <a:r>
              <a:rPr lang="en-US" sz="1600" b="1" dirty="0" smtClean="0"/>
              <a:t> e </a:t>
            </a:r>
            <a:r>
              <a:rPr lang="en-US" sz="1600" b="1" dirty="0" err="1" smtClean="0"/>
              <a:t>trasversale</a:t>
            </a:r>
            <a:endParaRPr lang="en-US" sz="1600" b="1" dirty="0"/>
          </a:p>
        </p:txBody>
      </p:sp>
      <p:pic>
        <p:nvPicPr>
          <p:cNvPr id="1026" name="Picture 2"/>
          <p:cNvPicPr>
            <a:picLocks noChangeAspect="1" noChangeArrowheads="1"/>
          </p:cNvPicPr>
          <p:nvPr/>
        </p:nvPicPr>
        <p:blipFill>
          <a:blip r:embed="rId3" cstate="print"/>
          <a:srcRect/>
          <a:stretch>
            <a:fillRect/>
          </a:stretch>
        </p:blipFill>
        <p:spPr bwMode="auto">
          <a:xfrm>
            <a:off x="5580112" y="1333961"/>
            <a:ext cx="2922637" cy="2733611"/>
          </a:xfrm>
          <a:prstGeom prst="rect">
            <a:avLst/>
          </a:prstGeom>
          <a:noFill/>
          <a:ln w="9525">
            <a:noFill/>
            <a:miter lim="800000"/>
            <a:headEnd/>
            <a:tailEnd/>
          </a:ln>
        </p:spPr>
      </p:pic>
      <p:sp>
        <p:nvSpPr>
          <p:cNvPr id="9" name="CasellaDiTesto 8"/>
          <p:cNvSpPr txBox="1"/>
          <p:nvPr/>
        </p:nvSpPr>
        <p:spPr>
          <a:xfrm>
            <a:off x="4932040" y="4275093"/>
            <a:ext cx="3888432" cy="738664"/>
          </a:xfrm>
          <a:prstGeom prst="rect">
            <a:avLst/>
          </a:prstGeom>
          <a:noFill/>
        </p:spPr>
        <p:txBody>
          <a:bodyPr wrap="square" rtlCol="0">
            <a:spAutoFit/>
          </a:bodyPr>
          <a:lstStyle/>
          <a:p>
            <a:r>
              <a:rPr lang="en-US" sz="1400" b="1" dirty="0" err="1" smtClean="0"/>
              <a:t>Struttura</a:t>
            </a:r>
            <a:r>
              <a:rPr lang="en-US" sz="1400" b="1" dirty="0" smtClean="0"/>
              <a:t> del </a:t>
            </a:r>
            <a:r>
              <a:rPr lang="en-US" sz="1400" b="1" dirty="0" err="1" smtClean="0"/>
              <a:t>nervo</a:t>
            </a:r>
            <a:r>
              <a:rPr lang="en-US" sz="1400" b="1" dirty="0" smtClean="0"/>
              <a:t>: mono, </a:t>
            </a:r>
            <a:r>
              <a:rPr lang="en-US" sz="1400" b="1" dirty="0" err="1" smtClean="0"/>
              <a:t>oligo</a:t>
            </a:r>
            <a:r>
              <a:rPr lang="en-US" sz="1400" b="1" dirty="0" smtClean="0"/>
              <a:t> e </a:t>
            </a:r>
            <a:r>
              <a:rPr lang="en-US" sz="1400" b="1" dirty="0" err="1" smtClean="0"/>
              <a:t>polifascicolare</a:t>
            </a:r>
            <a:r>
              <a:rPr lang="en-US" sz="1400" b="1" dirty="0" smtClean="0"/>
              <a:t> </a:t>
            </a:r>
          </a:p>
          <a:p>
            <a:r>
              <a:rPr lang="en-US" sz="1400" dirty="0" err="1" smtClean="0"/>
              <a:t>Fascicoli</a:t>
            </a:r>
            <a:r>
              <a:rPr lang="en-US" sz="1400" dirty="0" smtClean="0"/>
              <a:t> con </a:t>
            </a:r>
            <a:r>
              <a:rPr lang="en-US" sz="1400" dirty="0" err="1" smtClean="0"/>
              <a:t>dimensioni</a:t>
            </a:r>
            <a:r>
              <a:rPr lang="en-US" sz="1400" dirty="0" smtClean="0"/>
              <a:t> </a:t>
            </a:r>
            <a:r>
              <a:rPr lang="en-US" sz="1400" dirty="0" err="1" smtClean="0"/>
              <a:t>differenti</a:t>
            </a:r>
            <a:r>
              <a:rPr lang="en-US" sz="1400" dirty="0" smtClean="0"/>
              <a:t> e/o </a:t>
            </a:r>
            <a:r>
              <a:rPr lang="en-US" sz="1400" dirty="0" err="1" smtClean="0"/>
              <a:t>raggruppati</a:t>
            </a:r>
            <a:r>
              <a:rPr lang="en-US" sz="1400" dirty="0" smtClean="0"/>
              <a:t> in </a:t>
            </a:r>
            <a:r>
              <a:rPr lang="en-US" sz="1400" dirty="0" err="1" smtClean="0"/>
              <a:t>fascicoli</a:t>
            </a:r>
            <a:r>
              <a:rPr lang="en-US" sz="1400" dirty="0" smtClean="0"/>
              <a:t> </a:t>
            </a:r>
            <a:r>
              <a:rPr lang="en-US" sz="1400" dirty="0" err="1" smtClean="0"/>
              <a:t>funzionali</a:t>
            </a:r>
            <a:r>
              <a:rPr lang="en-US" sz="1400" dirty="0" smtClean="0"/>
              <a:t> </a:t>
            </a:r>
          </a:p>
        </p:txBody>
      </p:sp>
      <p:sp>
        <p:nvSpPr>
          <p:cNvPr id="10" name="CasellaDiTesto 9"/>
          <p:cNvSpPr txBox="1"/>
          <p:nvPr/>
        </p:nvSpPr>
        <p:spPr>
          <a:xfrm>
            <a:off x="755576" y="3861048"/>
            <a:ext cx="1512168" cy="369332"/>
          </a:xfrm>
          <a:prstGeom prst="rect">
            <a:avLst/>
          </a:prstGeom>
          <a:noFill/>
        </p:spPr>
        <p:txBody>
          <a:bodyPr wrap="square" rtlCol="0">
            <a:spAutoFit/>
          </a:bodyPr>
          <a:lstStyle/>
          <a:p>
            <a:r>
              <a:rPr lang="en-US" b="1" dirty="0" err="1" smtClean="0">
                <a:solidFill>
                  <a:schemeClr val="bg1"/>
                </a:solidFill>
              </a:rPr>
              <a:t>perinevrio</a:t>
            </a:r>
            <a:endParaRPr lang="en-US" b="1" dirty="0">
              <a:solidFill>
                <a:schemeClr val="bg1"/>
              </a:solidFill>
            </a:endParaRPr>
          </a:p>
        </p:txBody>
      </p:sp>
      <p:sp>
        <p:nvSpPr>
          <p:cNvPr id="11" name="CasellaDiTesto 10"/>
          <p:cNvSpPr txBox="1"/>
          <p:nvPr/>
        </p:nvSpPr>
        <p:spPr>
          <a:xfrm>
            <a:off x="539552" y="5085184"/>
            <a:ext cx="1512168" cy="369332"/>
          </a:xfrm>
          <a:prstGeom prst="rect">
            <a:avLst/>
          </a:prstGeom>
          <a:noFill/>
        </p:spPr>
        <p:txBody>
          <a:bodyPr wrap="square" rtlCol="0">
            <a:spAutoFit/>
          </a:bodyPr>
          <a:lstStyle/>
          <a:p>
            <a:r>
              <a:rPr lang="en-US" b="1" dirty="0" err="1" smtClean="0">
                <a:solidFill>
                  <a:srgbClr val="002060"/>
                </a:solidFill>
              </a:rPr>
              <a:t>epinevrio</a:t>
            </a:r>
            <a:endParaRPr lang="en-US" b="1" dirty="0">
              <a:solidFill>
                <a:srgbClr val="002060"/>
              </a:solidFill>
            </a:endParaRPr>
          </a:p>
        </p:txBody>
      </p:sp>
      <p:cxnSp>
        <p:nvCxnSpPr>
          <p:cNvPr id="13" name="Connettore 2 12"/>
          <p:cNvCxnSpPr/>
          <p:nvPr/>
        </p:nvCxnSpPr>
        <p:spPr>
          <a:xfrm flipV="1">
            <a:off x="1187624" y="4653136"/>
            <a:ext cx="288032" cy="504056"/>
          </a:xfrm>
          <a:prstGeom prst="straightConnector1">
            <a:avLst/>
          </a:prstGeom>
          <a:ln>
            <a:solidFill>
              <a:srgbClr val="00206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9082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3568" y="3985379"/>
            <a:ext cx="3672408" cy="210791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83568" y="836712"/>
            <a:ext cx="3494207" cy="2088232"/>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148064" y="836712"/>
            <a:ext cx="3491483" cy="2115691"/>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4932040" y="3985379"/>
            <a:ext cx="3745441" cy="2088232"/>
          </a:xfrm>
          <a:prstGeom prst="rect">
            <a:avLst/>
          </a:prstGeom>
          <a:noFill/>
          <a:ln w="9525">
            <a:noFill/>
            <a:miter lim="800000"/>
            <a:headEnd/>
            <a:tailEnd/>
          </a:ln>
        </p:spPr>
      </p:pic>
      <p:sp>
        <p:nvSpPr>
          <p:cNvPr id="10" name="CasellaDiTesto 9"/>
          <p:cNvSpPr txBox="1"/>
          <p:nvPr/>
        </p:nvSpPr>
        <p:spPr>
          <a:xfrm>
            <a:off x="683568" y="2924944"/>
            <a:ext cx="4248472" cy="369332"/>
          </a:xfrm>
          <a:prstGeom prst="rect">
            <a:avLst/>
          </a:prstGeom>
          <a:noFill/>
        </p:spPr>
        <p:txBody>
          <a:bodyPr wrap="square" rtlCol="0">
            <a:spAutoFit/>
          </a:bodyPr>
          <a:lstStyle/>
          <a:p>
            <a:r>
              <a:rPr lang="en-US" dirty="0" err="1" smtClean="0"/>
              <a:t>Compressione</a:t>
            </a:r>
            <a:r>
              <a:rPr lang="en-US" dirty="0" smtClean="0"/>
              <a:t> del N. </a:t>
            </a:r>
            <a:r>
              <a:rPr lang="en-US" dirty="0" err="1" smtClean="0"/>
              <a:t>Mediano</a:t>
            </a:r>
            <a:endParaRPr lang="en-US" dirty="0"/>
          </a:p>
        </p:txBody>
      </p:sp>
      <p:sp>
        <p:nvSpPr>
          <p:cNvPr id="11" name="CasellaDiTesto 10"/>
          <p:cNvSpPr txBox="1"/>
          <p:nvPr/>
        </p:nvSpPr>
        <p:spPr>
          <a:xfrm>
            <a:off x="5148064" y="2924944"/>
            <a:ext cx="3744416" cy="369332"/>
          </a:xfrm>
          <a:prstGeom prst="rect">
            <a:avLst/>
          </a:prstGeom>
          <a:noFill/>
        </p:spPr>
        <p:txBody>
          <a:bodyPr wrap="square" rtlCol="0">
            <a:spAutoFit/>
          </a:bodyPr>
          <a:lstStyle/>
          <a:p>
            <a:pPr algn="ctr"/>
            <a:r>
              <a:rPr lang="en-US" dirty="0" err="1" smtClean="0"/>
              <a:t>Neurinoma</a:t>
            </a:r>
            <a:r>
              <a:rPr lang="en-US" dirty="0" smtClean="0"/>
              <a:t> </a:t>
            </a:r>
            <a:endParaRPr lang="en-US" dirty="0"/>
          </a:p>
        </p:txBody>
      </p:sp>
      <p:sp>
        <p:nvSpPr>
          <p:cNvPr id="12" name="CasellaDiTesto 11"/>
          <p:cNvSpPr txBox="1"/>
          <p:nvPr/>
        </p:nvSpPr>
        <p:spPr>
          <a:xfrm>
            <a:off x="323528" y="6093296"/>
            <a:ext cx="8208912" cy="369332"/>
          </a:xfrm>
          <a:prstGeom prst="rect">
            <a:avLst/>
          </a:prstGeom>
          <a:noFill/>
        </p:spPr>
        <p:txBody>
          <a:bodyPr wrap="square" rtlCol="0">
            <a:spAutoFit/>
          </a:bodyPr>
          <a:lstStyle/>
          <a:p>
            <a:r>
              <a:rPr lang="en-US" dirty="0" smtClean="0"/>
              <a:t>	CMT 1A: CSA N. </a:t>
            </a:r>
            <a:r>
              <a:rPr lang="en-US" dirty="0" err="1" smtClean="0"/>
              <a:t>Mediano</a:t>
            </a:r>
            <a:r>
              <a:rPr lang="en-US" dirty="0" smtClean="0"/>
              <a:t>			</a:t>
            </a:r>
            <a:r>
              <a:rPr lang="en-US" dirty="0" err="1" smtClean="0"/>
              <a:t>Controllo</a:t>
            </a:r>
            <a:r>
              <a:rPr lang="en-US" dirty="0" smtClean="0"/>
              <a:t> </a:t>
            </a:r>
            <a:r>
              <a:rPr lang="en-US" dirty="0" err="1" smtClean="0"/>
              <a:t>sano</a:t>
            </a:r>
            <a:endParaRPr lang="en-US" dirty="0"/>
          </a:p>
        </p:txBody>
      </p:sp>
      <p:sp>
        <p:nvSpPr>
          <p:cNvPr id="13" name="Figura a mano libera 12"/>
          <p:cNvSpPr/>
          <p:nvPr/>
        </p:nvSpPr>
        <p:spPr>
          <a:xfrm>
            <a:off x="928048" y="4895924"/>
            <a:ext cx="829239" cy="713306"/>
          </a:xfrm>
          <a:custGeom>
            <a:avLst/>
            <a:gdLst>
              <a:gd name="connsiteX0" fmla="*/ 791570 w 829239"/>
              <a:gd name="connsiteY0" fmla="*/ 617772 h 713306"/>
              <a:gd name="connsiteX1" fmla="*/ 791570 w 829239"/>
              <a:gd name="connsiteY1" fmla="*/ 617772 h 713306"/>
              <a:gd name="connsiteX2" fmla="*/ 696036 w 829239"/>
              <a:gd name="connsiteY2" fmla="*/ 699658 h 713306"/>
              <a:gd name="connsiteX3" fmla="*/ 655092 w 829239"/>
              <a:gd name="connsiteY3" fmla="*/ 713306 h 713306"/>
              <a:gd name="connsiteX4" fmla="*/ 409433 w 829239"/>
              <a:gd name="connsiteY4" fmla="*/ 699658 h 713306"/>
              <a:gd name="connsiteX5" fmla="*/ 259307 w 829239"/>
              <a:gd name="connsiteY5" fmla="*/ 658715 h 713306"/>
              <a:gd name="connsiteX6" fmla="*/ 95534 w 829239"/>
              <a:gd name="connsiteY6" fmla="*/ 645067 h 713306"/>
              <a:gd name="connsiteX7" fmla="*/ 68239 w 829239"/>
              <a:gd name="connsiteY7" fmla="*/ 604124 h 713306"/>
              <a:gd name="connsiteX8" fmla="*/ 27295 w 829239"/>
              <a:gd name="connsiteY8" fmla="*/ 576828 h 713306"/>
              <a:gd name="connsiteX9" fmla="*/ 0 w 829239"/>
              <a:gd name="connsiteY9" fmla="*/ 481294 h 713306"/>
              <a:gd name="connsiteX10" fmla="*/ 13648 w 829239"/>
              <a:gd name="connsiteY10" fmla="*/ 290225 h 713306"/>
              <a:gd name="connsiteX11" fmla="*/ 27295 w 829239"/>
              <a:gd name="connsiteY11" fmla="*/ 249282 h 713306"/>
              <a:gd name="connsiteX12" fmla="*/ 109182 w 829239"/>
              <a:gd name="connsiteY12" fmla="*/ 194691 h 713306"/>
              <a:gd name="connsiteX13" fmla="*/ 150125 w 829239"/>
              <a:gd name="connsiteY13" fmla="*/ 167395 h 713306"/>
              <a:gd name="connsiteX14" fmla="*/ 191068 w 829239"/>
              <a:gd name="connsiteY14" fmla="*/ 140100 h 713306"/>
              <a:gd name="connsiteX15" fmla="*/ 232012 w 829239"/>
              <a:gd name="connsiteY15" fmla="*/ 99157 h 713306"/>
              <a:gd name="connsiteX16" fmla="*/ 272955 w 829239"/>
              <a:gd name="connsiteY16" fmla="*/ 85509 h 713306"/>
              <a:gd name="connsiteX17" fmla="*/ 395785 w 829239"/>
              <a:gd name="connsiteY17" fmla="*/ 30918 h 713306"/>
              <a:gd name="connsiteX18" fmla="*/ 436728 w 829239"/>
              <a:gd name="connsiteY18" fmla="*/ 17270 h 713306"/>
              <a:gd name="connsiteX19" fmla="*/ 477671 w 829239"/>
              <a:gd name="connsiteY19" fmla="*/ 3622 h 713306"/>
              <a:gd name="connsiteX20" fmla="*/ 573206 w 829239"/>
              <a:gd name="connsiteY20" fmla="*/ 17270 h 713306"/>
              <a:gd name="connsiteX21" fmla="*/ 627797 w 829239"/>
              <a:gd name="connsiteY21" fmla="*/ 99157 h 713306"/>
              <a:gd name="connsiteX22" fmla="*/ 668740 w 829239"/>
              <a:gd name="connsiteY22" fmla="*/ 126452 h 713306"/>
              <a:gd name="connsiteX23" fmla="*/ 723331 w 829239"/>
              <a:gd name="connsiteY23" fmla="*/ 194691 h 713306"/>
              <a:gd name="connsiteX24" fmla="*/ 736979 w 829239"/>
              <a:gd name="connsiteY24" fmla="*/ 235634 h 713306"/>
              <a:gd name="connsiteX25" fmla="*/ 764274 w 829239"/>
              <a:gd name="connsiteY25" fmla="*/ 276577 h 713306"/>
              <a:gd name="connsiteX26" fmla="*/ 818865 w 829239"/>
              <a:gd name="connsiteY26" fmla="*/ 399407 h 713306"/>
              <a:gd name="connsiteX27" fmla="*/ 805218 w 829239"/>
              <a:gd name="connsiteY27" fmla="*/ 522237 h 713306"/>
              <a:gd name="connsiteX28" fmla="*/ 791570 w 829239"/>
              <a:gd name="connsiteY28" fmla="*/ 617772 h 7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9239" h="713306">
                <a:moveTo>
                  <a:pt x="791570" y="617772"/>
                </a:moveTo>
                <a:lnTo>
                  <a:pt x="791570" y="617772"/>
                </a:lnTo>
                <a:cubicBezTo>
                  <a:pt x="759725" y="645067"/>
                  <a:pt x="730396" y="675606"/>
                  <a:pt x="696036" y="699658"/>
                </a:cubicBezTo>
                <a:cubicBezTo>
                  <a:pt x="684250" y="707908"/>
                  <a:pt x="669478" y="713306"/>
                  <a:pt x="655092" y="713306"/>
                </a:cubicBezTo>
                <a:cubicBezTo>
                  <a:pt x="573079" y="713306"/>
                  <a:pt x="491319" y="704207"/>
                  <a:pt x="409433" y="699658"/>
                </a:cubicBezTo>
                <a:cubicBezTo>
                  <a:pt x="351221" y="680254"/>
                  <a:pt x="318930" y="665730"/>
                  <a:pt x="259307" y="658715"/>
                </a:cubicBezTo>
                <a:cubicBezTo>
                  <a:pt x="204902" y="652314"/>
                  <a:pt x="150125" y="649616"/>
                  <a:pt x="95534" y="645067"/>
                </a:cubicBezTo>
                <a:cubicBezTo>
                  <a:pt x="86436" y="631419"/>
                  <a:pt x="79837" y="615722"/>
                  <a:pt x="68239" y="604124"/>
                </a:cubicBezTo>
                <a:cubicBezTo>
                  <a:pt x="56640" y="592525"/>
                  <a:pt x="37542" y="589636"/>
                  <a:pt x="27295" y="576828"/>
                </a:cubicBezTo>
                <a:cubicBezTo>
                  <a:pt x="20177" y="567930"/>
                  <a:pt x="891" y="484857"/>
                  <a:pt x="0" y="481294"/>
                </a:cubicBezTo>
                <a:cubicBezTo>
                  <a:pt x="4549" y="417604"/>
                  <a:pt x="6188" y="353640"/>
                  <a:pt x="13648" y="290225"/>
                </a:cubicBezTo>
                <a:cubicBezTo>
                  <a:pt x="15329" y="275938"/>
                  <a:pt x="17123" y="259454"/>
                  <a:pt x="27295" y="249282"/>
                </a:cubicBezTo>
                <a:cubicBezTo>
                  <a:pt x="50492" y="226085"/>
                  <a:pt x="81886" y="212888"/>
                  <a:pt x="109182" y="194691"/>
                </a:cubicBezTo>
                <a:lnTo>
                  <a:pt x="150125" y="167395"/>
                </a:lnTo>
                <a:cubicBezTo>
                  <a:pt x="163773" y="158297"/>
                  <a:pt x="179470" y="151698"/>
                  <a:pt x="191068" y="140100"/>
                </a:cubicBezTo>
                <a:cubicBezTo>
                  <a:pt x="204716" y="126452"/>
                  <a:pt x="215953" y="109863"/>
                  <a:pt x="232012" y="99157"/>
                </a:cubicBezTo>
                <a:cubicBezTo>
                  <a:pt x="243982" y="91177"/>
                  <a:pt x="260088" y="91943"/>
                  <a:pt x="272955" y="85509"/>
                </a:cubicBezTo>
                <a:cubicBezTo>
                  <a:pt x="402718" y="20626"/>
                  <a:pt x="184529" y="101336"/>
                  <a:pt x="395785" y="30918"/>
                </a:cubicBezTo>
                <a:lnTo>
                  <a:pt x="436728" y="17270"/>
                </a:lnTo>
                <a:lnTo>
                  <a:pt x="477671" y="3622"/>
                </a:lnTo>
                <a:cubicBezTo>
                  <a:pt x="509516" y="8171"/>
                  <a:pt x="546067" y="0"/>
                  <a:pt x="573206" y="17270"/>
                </a:cubicBezTo>
                <a:cubicBezTo>
                  <a:pt x="600883" y="34882"/>
                  <a:pt x="600501" y="80960"/>
                  <a:pt x="627797" y="99157"/>
                </a:cubicBezTo>
                <a:lnTo>
                  <a:pt x="668740" y="126452"/>
                </a:lnTo>
                <a:cubicBezTo>
                  <a:pt x="703045" y="229363"/>
                  <a:pt x="652780" y="106502"/>
                  <a:pt x="723331" y="194691"/>
                </a:cubicBezTo>
                <a:cubicBezTo>
                  <a:pt x="732318" y="205925"/>
                  <a:pt x="730545" y="222767"/>
                  <a:pt x="736979" y="235634"/>
                </a:cubicBezTo>
                <a:cubicBezTo>
                  <a:pt x="744314" y="250305"/>
                  <a:pt x="757612" y="261588"/>
                  <a:pt x="764274" y="276577"/>
                </a:cubicBezTo>
                <a:cubicBezTo>
                  <a:pt x="829239" y="422748"/>
                  <a:pt x="757093" y="306748"/>
                  <a:pt x="818865" y="399407"/>
                </a:cubicBezTo>
                <a:cubicBezTo>
                  <a:pt x="814316" y="440350"/>
                  <a:pt x="811990" y="481602"/>
                  <a:pt x="805218" y="522237"/>
                </a:cubicBezTo>
                <a:cubicBezTo>
                  <a:pt x="788693" y="621391"/>
                  <a:pt x="793845" y="601850"/>
                  <a:pt x="791570" y="617772"/>
                </a:cubicBezTo>
                <a:close/>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gura a mano libera 14"/>
          <p:cNvSpPr/>
          <p:nvPr/>
        </p:nvSpPr>
        <p:spPr>
          <a:xfrm>
            <a:off x="6155140" y="4601264"/>
            <a:ext cx="491320" cy="411912"/>
          </a:xfrm>
          <a:custGeom>
            <a:avLst/>
            <a:gdLst>
              <a:gd name="connsiteX0" fmla="*/ 232012 w 491320"/>
              <a:gd name="connsiteY0" fmla="*/ 411912 h 411912"/>
              <a:gd name="connsiteX1" fmla="*/ 232012 w 491320"/>
              <a:gd name="connsiteY1" fmla="*/ 411912 h 411912"/>
              <a:gd name="connsiteX2" fmla="*/ 354842 w 491320"/>
              <a:gd name="connsiteY2" fmla="*/ 398264 h 411912"/>
              <a:gd name="connsiteX3" fmla="*/ 395785 w 491320"/>
              <a:gd name="connsiteY3" fmla="*/ 384616 h 411912"/>
              <a:gd name="connsiteX4" fmla="*/ 423081 w 491320"/>
              <a:gd name="connsiteY4" fmla="*/ 343673 h 411912"/>
              <a:gd name="connsiteX5" fmla="*/ 464024 w 491320"/>
              <a:gd name="connsiteY5" fmla="*/ 316377 h 411912"/>
              <a:gd name="connsiteX6" fmla="*/ 491320 w 491320"/>
              <a:gd name="connsiteY6" fmla="*/ 275434 h 411912"/>
              <a:gd name="connsiteX7" fmla="*/ 423081 w 491320"/>
              <a:gd name="connsiteY7" fmla="*/ 152604 h 411912"/>
              <a:gd name="connsiteX8" fmla="*/ 409433 w 491320"/>
              <a:gd name="connsiteY8" fmla="*/ 111661 h 411912"/>
              <a:gd name="connsiteX9" fmla="*/ 327547 w 491320"/>
              <a:gd name="connsiteY9" fmla="*/ 70718 h 411912"/>
              <a:gd name="connsiteX10" fmla="*/ 313899 w 491320"/>
              <a:gd name="connsiteY10" fmla="*/ 29774 h 411912"/>
              <a:gd name="connsiteX11" fmla="*/ 177421 w 491320"/>
              <a:gd name="connsiteY11" fmla="*/ 29774 h 411912"/>
              <a:gd name="connsiteX12" fmla="*/ 136478 w 491320"/>
              <a:gd name="connsiteY12" fmla="*/ 57070 h 411912"/>
              <a:gd name="connsiteX13" fmla="*/ 54591 w 491320"/>
              <a:gd name="connsiteY13" fmla="*/ 98013 h 411912"/>
              <a:gd name="connsiteX14" fmla="*/ 40944 w 491320"/>
              <a:gd name="connsiteY14" fmla="*/ 138957 h 411912"/>
              <a:gd name="connsiteX15" fmla="*/ 27296 w 491320"/>
              <a:gd name="connsiteY15" fmla="*/ 193548 h 411912"/>
              <a:gd name="connsiteX16" fmla="*/ 0 w 491320"/>
              <a:gd name="connsiteY16" fmla="*/ 234491 h 411912"/>
              <a:gd name="connsiteX17" fmla="*/ 27296 w 491320"/>
              <a:gd name="connsiteY17" fmla="*/ 316377 h 411912"/>
              <a:gd name="connsiteX18" fmla="*/ 109182 w 491320"/>
              <a:gd name="connsiteY18" fmla="*/ 343673 h 411912"/>
              <a:gd name="connsiteX19" fmla="*/ 150126 w 491320"/>
              <a:gd name="connsiteY19" fmla="*/ 370969 h 411912"/>
              <a:gd name="connsiteX20" fmla="*/ 191069 w 491320"/>
              <a:gd name="connsiteY20" fmla="*/ 384616 h 411912"/>
              <a:gd name="connsiteX21" fmla="*/ 232012 w 491320"/>
              <a:gd name="connsiteY21" fmla="*/ 411912 h 41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320" h="411912">
                <a:moveTo>
                  <a:pt x="232012" y="411912"/>
                </a:moveTo>
                <a:lnTo>
                  <a:pt x="232012" y="411912"/>
                </a:lnTo>
                <a:cubicBezTo>
                  <a:pt x="272955" y="407363"/>
                  <a:pt x="314207" y="405037"/>
                  <a:pt x="354842" y="398264"/>
                </a:cubicBezTo>
                <a:cubicBezTo>
                  <a:pt x="369032" y="395899"/>
                  <a:pt x="384551" y="393603"/>
                  <a:pt x="395785" y="384616"/>
                </a:cubicBezTo>
                <a:cubicBezTo>
                  <a:pt x="408593" y="374369"/>
                  <a:pt x="411483" y="355271"/>
                  <a:pt x="423081" y="343673"/>
                </a:cubicBezTo>
                <a:cubicBezTo>
                  <a:pt x="434679" y="332075"/>
                  <a:pt x="450376" y="325476"/>
                  <a:pt x="464024" y="316377"/>
                </a:cubicBezTo>
                <a:cubicBezTo>
                  <a:pt x="473123" y="302729"/>
                  <a:pt x="491320" y="291837"/>
                  <a:pt x="491320" y="275434"/>
                </a:cubicBezTo>
                <a:cubicBezTo>
                  <a:pt x="491320" y="208638"/>
                  <a:pt x="461963" y="191487"/>
                  <a:pt x="423081" y="152604"/>
                </a:cubicBezTo>
                <a:cubicBezTo>
                  <a:pt x="418532" y="138956"/>
                  <a:pt x="418420" y="122894"/>
                  <a:pt x="409433" y="111661"/>
                </a:cubicBezTo>
                <a:cubicBezTo>
                  <a:pt x="390192" y="87611"/>
                  <a:pt x="354518" y="79709"/>
                  <a:pt x="327547" y="70718"/>
                </a:cubicBezTo>
                <a:cubicBezTo>
                  <a:pt x="322998" y="57070"/>
                  <a:pt x="324072" y="39947"/>
                  <a:pt x="313899" y="29774"/>
                </a:cubicBezTo>
                <a:cubicBezTo>
                  <a:pt x="284125" y="0"/>
                  <a:pt x="193981" y="27408"/>
                  <a:pt x="177421" y="29774"/>
                </a:cubicBezTo>
                <a:cubicBezTo>
                  <a:pt x="163773" y="38873"/>
                  <a:pt x="151149" y="49734"/>
                  <a:pt x="136478" y="57070"/>
                </a:cubicBezTo>
                <a:cubicBezTo>
                  <a:pt x="23456" y="113582"/>
                  <a:pt x="171946" y="19779"/>
                  <a:pt x="54591" y="98013"/>
                </a:cubicBezTo>
                <a:cubicBezTo>
                  <a:pt x="50042" y="111661"/>
                  <a:pt x="44896" y="125124"/>
                  <a:pt x="40944" y="138957"/>
                </a:cubicBezTo>
                <a:cubicBezTo>
                  <a:pt x="35791" y="156992"/>
                  <a:pt x="34685" y="176308"/>
                  <a:pt x="27296" y="193548"/>
                </a:cubicBezTo>
                <a:cubicBezTo>
                  <a:pt x="20835" y="208624"/>
                  <a:pt x="9099" y="220843"/>
                  <a:pt x="0" y="234491"/>
                </a:cubicBezTo>
                <a:cubicBezTo>
                  <a:pt x="9099" y="261786"/>
                  <a:pt x="1" y="307278"/>
                  <a:pt x="27296" y="316377"/>
                </a:cubicBezTo>
                <a:cubicBezTo>
                  <a:pt x="54591" y="325476"/>
                  <a:pt x="85242" y="327713"/>
                  <a:pt x="109182" y="343673"/>
                </a:cubicBezTo>
                <a:cubicBezTo>
                  <a:pt x="122830" y="352772"/>
                  <a:pt x="135455" y="363633"/>
                  <a:pt x="150126" y="370969"/>
                </a:cubicBezTo>
                <a:cubicBezTo>
                  <a:pt x="162993" y="377402"/>
                  <a:pt x="177712" y="379273"/>
                  <a:pt x="191069" y="384616"/>
                </a:cubicBezTo>
                <a:cubicBezTo>
                  <a:pt x="200514" y="388394"/>
                  <a:pt x="225188" y="407363"/>
                  <a:pt x="232012" y="411912"/>
                </a:cubicBezTo>
                <a:close/>
              </a:path>
            </a:pathLst>
          </a:cu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p:cNvSpPr txBox="1"/>
          <p:nvPr/>
        </p:nvSpPr>
        <p:spPr>
          <a:xfrm>
            <a:off x="1331640" y="188640"/>
            <a:ext cx="6408712" cy="461665"/>
          </a:xfrm>
          <a:prstGeom prst="rect">
            <a:avLst/>
          </a:prstGeom>
          <a:noFill/>
        </p:spPr>
        <p:txBody>
          <a:bodyPr wrap="square" rtlCol="0">
            <a:spAutoFit/>
          </a:bodyPr>
          <a:lstStyle/>
          <a:p>
            <a:pPr algn="ctr"/>
            <a:r>
              <a:rPr lang="en-US" sz="2400" b="1" dirty="0" err="1" smtClean="0"/>
              <a:t>Esempi</a:t>
            </a:r>
            <a:r>
              <a:rPr lang="en-US" sz="2400" b="1" dirty="0" smtClean="0"/>
              <a:t> </a:t>
            </a:r>
            <a:r>
              <a:rPr lang="en-US" sz="2400" b="1" dirty="0" err="1" smtClean="0"/>
              <a:t>di</a:t>
            </a:r>
            <a:r>
              <a:rPr lang="en-US" sz="2400" b="1" dirty="0" smtClean="0"/>
              <a:t> </a:t>
            </a:r>
            <a:r>
              <a:rPr lang="en-US" sz="2400" b="1" dirty="0" err="1" smtClean="0"/>
              <a:t>patologia</a:t>
            </a:r>
            <a:r>
              <a:rPr lang="en-US" sz="2400" b="1" dirty="0" smtClean="0"/>
              <a:t> del </a:t>
            </a:r>
            <a:r>
              <a:rPr lang="en-US" sz="2400" b="1" dirty="0" err="1" smtClean="0"/>
              <a:t>nervo</a:t>
            </a:r>
            <a:r>
              <a:rPr lang="en-US" sz="2400" b="1" dirty="0" smtClean="0"/>
              <a:t> </a:t>
            </a:r>
            <a:r>
              <a:rPr lang="en-US" sz="2400" b="1" dirty="0" err="1" smtClean="0"/>
              <a:t>valutata</a:t>
            </a:r>
            <a:r>
              <a:rPr lang="en-US" sz="2400" b="1" dirty="0" smtClean="0"/>
              <a:t> con US</a:t>
            </a:r>
            <a:endParaRPr lang="en-US" sz="2400" b="1" dirty="0"/>
          </a:p>
        </p:txBody>
      </p:sp>
      <p:sp>
        <p:nvSpPr>
          <p:cNvPr id="17" name="CasellaDiTesto 16"/>
          <p:cNvSpPr txBox="1"/>
          <p:nvPr/>
        </p:nvSpPr>
        <p:spPr>
          <a:xfrm>
            <a:off x="6012160" y="6505599"/>
            <a:ext cx="3240360" cy="307777"/>
          </a:xfrm>
          <a:prstGeom prst="rect">
            <a:avLst/>
          </a:prstGeom>
          <a:noFill/>
        </p:spPr>
        <p:txBody>
          <a:bodyPr wrap="square" rtlCol="0">
            <a:spAutoFit/>
          </a:bodyPr>
          <a:lstStyle/>
          <a:p>
            <a:r>
              <a:rPr lang="en-US" sz="1400" b="1" dirty="0" smtClean="0"/>
              <a:t>LD Hobson-Webb, Muscle Nerve 2013</a:t>
            </a:r>
            <a:endParaRPr lang="en-US" sz="1400" b="1" dirty="0"/>
          </a:p>
        </p:txBody>
      </p:sp>
      <p:sp>
        <p:nvSpPr>
          <p:cNvPr id="18" name="Rettangolo 17"/>
          <p:cNvSpPr/>
          <p:nvPr/>
        </p:nvSpPr>
        <p:spPr>
          <a:xfrm>
            <a:off x="5992458" y="3337247"/>
            <a:ext cx="3044038" cy="307777"/>
          </a:xfrm>
          <a:prstGeom prst="rect">
            <a:avLst/>
          </a:prstGeom>
        </p:spPr>
        <p:txBody>
          <a:bodyPr wrap="none">
            <a:spAutoFit/>
          </a:bodyPr>
          <a:lstStyle/>
          <a:p>
            <a:r>
              <a:rPr lang="en-US" sz="1400" b="1" dirty="0" smtClean="0"/>
              <a:t>H. </a:t>
            </a:r>
            <a:r>
              <a:rPr lang="en-US" sz="1400" b="1" dirty="0" err="1" smtClean="0"/>
              <a:t>Kele</a:t>
            </a:r>
            <a:r>
              <a:rPr lang="en-US" sz="1400" b="1" dirty="0" smtClean="0"/>
              <a:t>, Perspectives in Medicine 2012</a:t>
            </a:r>
            <a:endParaRPr lang="en-US" sz="1400" b="1" dirty="0"/>
          </a:p>
        </p:txBody>
      </p:sp>
    </p:spTree>
    <p:extLst>
      <p:ext uri="{BB962C8B-B14F-4D97-AF65-F5344CB8AC3E}">
        <p14:creationId xmlns:p14="http://schemas.microsoft.com/office/powerpoint/2010/main" val="4746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1611</Words>
  <Application>Microsoft Office PowerPoint</Application>
  <PresentationFormat>Presentazione su schermo (4:3)</PresentationFormat>
  <Paragraphs>299</Paragraphs>
  <Slides>61</Slides>
  <Notes>4</Notes>
  <HiddenSlides>0</HiddenSlides>
  <MMClips>2</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Tema di Office</vt:lpstr>
      <vt:lpstr>Presentazione standard di PowerPoint</vt:lpstr>
      <vt:lpstr>Presentazione standard di PowerPoint</vt:lpstr>
      <vt:lpstr>Presentazione standard di PowerPoint</vt:lpstr>
      <vt:lpstr>   Neurofisiologia clinica</vt:lpstr>
      <vt:lpstr>Potenziali Evocati Laser</vt:lpstr>
      <vt:lpstr>Presentazione standard di PowerPoint</vt:lpstr>
      <vt:lpstr>Presentazione standard di PowerPoint</vt:lpstr>
      <vt:lpstr>Studio del Nervo</vt:lpstr>
      <vt:lpstr>Presentazione standard di PowerPoint</vt:lpstr>
      <vt:lpstr>Esempi di patologia del nervo valutata con US</vt:lpstr>
      <vt:lpstr>Presentazione standard di PowerPoint</vt:lpstr>
      <vt:lpstr>Presentazione standard di PowerPoint</vt:lpstr>
      <vt:lpstr>Trattamenti terapeutici</vt:lpstr>
      <vt:lpstr>Presentazione standard di PowerPoint</vt:lpstr>
      <vt:lpstr>Presentazione standard di PowerPoint</vt:lpstr>
      <vt:lpstr>Presentazione standard di PowerPoint</vt:lpstr>
      <vt:lpstr>Monitoraggio in ICU</vt:lpstr>
      <vt:lpstr>Monitoraggio in ICU</vt:lpstr>
      <vt:lpstr>Monitoraggio in ICU</vt:lpstr>
      <vt:lpstr>Centro Ictus</vt:lpstr>
      <vt:lpstr>Organizzazione </vt:lpstr>
      <vt:lpstr>Pazienti ricoverati</vt:lpstr>
      <vt:lpstr>Presentazione standard di PowerPoint</vt:lpstr>
      <vt:lpstr>Presentazione standard di PowerPoint</vt:lpstr>
      <vt:lpstr>Studi clinici in corso </vt:lpstr>
      <vt:lpstr>Studi clinici in corso </vt:lpstr>
      <vt:lpstr>Presentazione standard di PowerPoint</vt:lpstr>
      <vt:lpstr>Grazie per l’attenzione</vt:lpstr>
      <vt:lpstr>NEUROSONOLOGIA</vt:lpstr>
      <vt:lpstr>Metodiche </vt:lpstr>
      <vt:lpstr>Presentazione standard di PowerPoint</vt:lpstr>
      <vt:lpstr>Presentazione standard di PowerPoint</vt:lpstr>
      <vt:lpstr>Presentazione standard di PowerPoint</vt:lpstr>
      <vt:lpstr>COSA VALUTA?</vt:lpstr>
      <vt:lpstr>Spessore intima-media</vt:lpstr>
      <vt:lpstr>Spessore intima-media</vt:lpstr>
      <vt:lpstr>Morfologia di placca </vt:lpstr>
      <vt:lpstr>Presentazione standard di PowerPoint</vt:lpstr>
      <vt:lpstr>Grado di stenosi</vt:lpstr>
      <vt:lpstr>Placca a rischio </vt:lpstr>
      <vt:lpstr>Placca ulcerata</vt:lpstr>
      <vt:lpstr>QUANDO FARE L’ESAME?</vt:lpstr>
      <vt:lpstr>QUANDO FARE L’ESAME?</vt:lpstr>
      <vt:lpstr>DOPPLER TRANSCRANICO</vt:lpstr>
      <vt:lpstr>FINESTRE ACUSTICHE</vt:lpstr>
      <vt:lpstr>INDICAZIONI ALL’ESAME</vt:lpstr>
      <vt:lpstr>DOPPLER TRANSCRANICO IN ACUTO</vt:lpstr>
      <vt:lpstr>Monitoraggio Intraoperatorio</vt:lpstr>
      <vt:lpstr>Monitoraggio in ICU</vt:lpstr>
      <vt:lpstr>Background</vt:lpstr>
      <vt:lpstr>Presentazione standard di PowerPoint</vt:lpstr>
      <vt:lpstr>Struttura del tessuto muscolare</vt:lpstr>
      <vt:lpstr>Presentazione standard di PowerPoint</vt:lpstr>
      <vt:lpstr>Presentazione standard di PowerPoint</vt:lpstr>
      <vt:lpstr>Inoculazione di tossina eco-guidata</vt:lpstr>
      <vt:lpstr>Presentazione standard di PowerPoint</vt:lpstr>
      <vt:lpstr>CENTRO UVA 1</vt:lpstr>
      <vt:lpstr>CENTRO UVA 2</vt:lpstr>
      <vt:lpstr>CENTRO UVA 3</vt:lpstr>
      <vt:lpstr>Attività ambulatoriale</vt:lpstr>
      <vt:lpstr>Metodiche diagnostiche standard</vt:lpstr>
    </vt:vector>
  </TitlesOfParts>
  <Company>ASL2 Liguria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Pacsneuro</dc:creator>
  <cp:lastModifiedBy>Tiziana Tassinari</cp:lastModifiedBy>
  <cp:revision>41</cp:revision>
  <dcterms:created xsi:type="dcterms:W3CDTF">2015-10-13T07:16:46Z</dcterms:created>
  <dcterms:modified xsi:type="dcterms:W3CDTF">2015-10-16T12:32:01Z</dcterms:modified>
</cp:coreProperties>
</file>